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326" r:id="rId3"/>
    <p:sldId id="313" r:id="rId4"/>
    <p:sldId id="281" r:id="rId5"/>
    <p:sldId id="392" r:id="rId6"/>
    <p:sldId id="404" r:id="rId7"/>
    <p:sldId id="268" r:id="rId8"/>
    <p:sldId id="393" r:id="rId9"/>
    <p:sldId id="260" r:id="rId10"/>
    <p:sldId id="395" r:id="rId11"/>
    <p:sldId id="379" r:id="rId12"/>
    <p:sldId id="394" r:id="rId13"/>
    <p:sldId id="396" r:id="rId14"/>
    <p:sldId id="397" r:id="rId15"/>
    <p:sldId id="391" r:id="rId16"/>
    <p:sldId id="398" r:id="rId17"/>
    <p:sldId id="399" r:id="rId18"/>
    <p:sldId id="400" r:id="rId19"/>
    <p:sldId id="401" r:id="rId20"/>
    <p:sldId id="380" r:id="rId21"/>
    <p:sldId id="389" r:id="rId22"/>
    <p:sldId id="403" r:id="rId23"/>
    <p:sldId id="40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_ABERTURA" id="{DC6F3AAC-C284-4F8E-A0EE-217984460DEE}">
          <p14:sldIdLst>
            <p14:sldId id="290"/>
          </p14:sldIdLst>
        </p14:section>
        <p14:section name="AGENDA" id="{1C7BD8E5-9F24-4B15-A7AE-2A3FFB9D9005}">
          <p14:sldIdLst>
            <p14:sldId id="326"/>
            <p14:sldId id="313"/>
          </p14:sldIdLst>
        </p14:section>
        <p14:section name="QUEM_SOMOS" id="{9C46F5AD-9787-46ED-AB66-3164CA91E022}">
          <p14:sldIdLst>
            <p14:sldId id="281"/>
            <p14:sldId id="392"/>
            <p14:sldId id="404"/>
            <p14:sldId id="268"/>
            <p14:sldId id="393"/>
            <p14:sldId id="260"/>
            <p14:sldId id="395"/>
            <p14:sldId id="379"/>
            <p14:sldId id="394"/>
            <p14:sldId id="396"/>
            <p14:sldId id="397"/>
            <p14:sldId id="391"/>
            <p14:sldId id="398"/>
            <p14:sldId id="399"/>
            <p14:sldId id="400"/>
            <p14:sldId id="401"/>
            <p14:sldId id="380"/>
            <p14:sldId id="389"/>
            <p14:sldId id="403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8A"/>
    <a:srgbClr val="00C0C9"/>
    <a:srgbClr val="00BFC9"/>
    <a:srgbClr val="FD8173"/>
    <a:srgbClr val="127282"/>
    <a:srgbClr val="B97D77"/>
    <a:srgbClr val="6E787C"/>
    <a:srgbClr val="003B4E"/>
    <a:srgbClr val="768E95"/>
    <a:srgbClr val="00B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6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C95C-2C30-41C2-8F36-4F55E566E887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BB4F-CF2C-4916-9B85-734838BB50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02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0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38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89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1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37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94E9-F874-410D-8997-859A306C6FE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24A2-84E7-4F44-9C50-DC6B5D7AFDF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6C8F57-33D2-4962-8E9B-736F6E40C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33" y="1"/>
            <a:ext cx="8554667" cy="22751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FED1779-4C09-45EF-93F8-CC732D5C11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024" y="4559602"/>
            <a:ext cx="8641976" cy="22983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109723-BA9C-4F2E-8F4B-60FB53518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96" y="2275179"/>
            <a:ext cx="8615704" cy="2291411"/>
          </a:xfrm>
          <a:prstGeom prst="rect">
            <a:avLst/>
          </a:prstGeom>
        </p:spPr>
      </p:pic>
      <p:sp>
        <p:nvSpPr>
          <p:cNvPr id="10" name="Forma Livre 3">
            <a:extLst>
              <a:ext uri="{FF2B5EF4-FFF2-40B4-BE49-F238E27FC236}">
                <a16:creationId xmlns:a16="http://schemas.microsoft.com/office/drawing/2014/main" id="{4298E2B7-07BB-4B0B-93EC-2D3A975D95B3}"/>
              </a:ext>
            </a:extLst>
          </p:cNvPr>
          <p:cNvSpPr/>
          <p:nvPr/>
        </p:nvSpPr>
        <p:spPr>
          <a:xfrm>
            <a:off x="-427243" y="0"/>
            <a:ext cx="9541551" cy="6858000"/>
          </a:xfrm>
          <a:custGeom>
            <a:avLst/>
            <a:gdLst>
              <a:gd name="connsiteX0" fmla="*/ 0 w 9541552"/>
              <a:gd name="connsiteY0" fmla="*/ 0 h 6858001"/>
              <a:gd name="connsiteX1" fmla="*/ 9541552 w 9541552"/>
              <a:gd name="connsiteY1" fmla="*/ 0 h 6858001"/>
              <a:gd name="connsiteX2" fmla="*/ 9532681 w 9541552"/>
              <a:gd name="connsiteY2" fmla="*/ 350849 h 6858001"/>
              <a:gd name="connsiteX3" fmla="*/ 6358014 w 9541552"/>
              <a:gd name="connsiteY3" fmla="*/ 6656205 h 6858001"/>
              <a:gd name="connsiteX4" fmla="*/ 6101225 w 9541552"/>
              <a:gd name="connsiteY4" fmla="*/ 6858001 h 6858001"/>
              <a:gd name="connsiteX5" fmla="*/ 0 w 9541552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1552" h="6858001">
                <a:moveTo>
                  <a:pt x="0" y="0"/>
                </a:moveTo>
                <a:lnTo>
                  <a:pt x="9541552" y="0"/>
                </a:lnTo>
                <a:lnTo>
                  <a:pt x="9532681" y="350849"/>
                </a:lnTo>
                <a:cubicBezTo>
                  <a:pt x="9404089" y="2887663"/>
                  <a:pt x="8195720" y="5139595"/>
                  <a:pt x="6358014" y="6656205"/>
                </a:cubicBezTo>
                <a:lnTo>
                  <a:pt x="610122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0B3BD"/>
          </a:solidFill>
          <a:ln>
            <a:noFill/>
          </a:ln>
          <a:effectLst>
            <a:outerShdw blurRad="495300" dist="38100" dir="2700000" sx="101000" sy="101000" algn="tl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A869666-7234-4E2B-9848-9F87CDDFAC1A}"/>
              </a:ext>
            </a:extLst>
          </p:cNvPr>
          <p:cNvSpPr txBox="1"/>
          <p:nvPr/>
        </p:nvSpPr>
        <p:spPr>
          <a:xfrm>
            <a:off x="0" y="3381452"/>
            <a:ext cx="796140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 avaliação da cultura de segurança e suas diversas aplicabilidades no âmbito da gestão organizacional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Antonio da Silva Bastos Neto</a:t>
            </a:r>
          </a:p>
        </p:txBody>
      </p:sp>
      <p:pic>
        <p:nvPicPr>
          <p:cNvPr id="3" name="Picture 2" descr="Captura de Tela 2019-06-06 às 10.00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93" y="0"/>
            <a:ext cx="12603593" cy="2678362"/>
          </a:xfrm>
          <a:prstGeom prst="rect">
            <a:avLst/>
          </a:prstGeom>
        </p:spPr>
      </p:pic>
      <p:grpSp>
        <p:nvGrpSpPr>
          <p:cNvPr id="44" name="Group 4">
            <a:extLst>
              <a:ext uri="{FF2B5EF4-FFF2-40B4-BE49-F238E27FC236}">
                <a16:creationId xmlns:a16="http://schemas.microsoft.com/office/drawing/2014/main" id="{1E6E8DBB-AC56-475A-9707-8AB3520AC2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5585" y="6107232"/>
            <a:ext cx="2168539" cy="475116"/>
            <a:chOff x="3872" y="959"/>
            <a:chExt cx="3802" cy="833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B0ADFFF3-E1E8-417D-A8A4-E082C6EE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379"/>
              <a:ext cx="413" cy="413"/>
            </a:xfrm>
            <a:custGeom>
              <a:avLst/>
              <a:gdLst>
                <a:gd name="T0" fmla="*/ 1320 w 1367"/>
                <a:gd name="T1" fmla="*/ 681 h 1368"/>
                <a:gd name="T2" fmla="*/ 1285 w 1367"/>
                <a:gd name="T3" fmla="*/ 677 h 1368"/>
                <a:gd name="T4" fmla="*/ 1251 w 1367"/>
                <a:gd name="T5" fmla="*/ 672 h 1368"/>
                <a:gd name="T6" fmla="*/ 1218 w 1367"/>
                <a:gd name="T7" fmla="*/ 664 h 1368"/>
                <a:gd name="T8" fmla="*/ 1185 w 1367"/>
                <a:gd name="T9" fmla="*/ 656 h 1368"/>
                <a:gd name="T10" fmla="*/ 1152 w 1367"/>
                <a:gd name="T11" fmla="*/ 645 h 1368"/>
                <a:gd name="T12" fmla="*/ 1120 w 1367"/>
                <a:gd name="T13" fmla="*/ 633 h 1368"/>
                <a:gd name="T14" fmla="*/ 1089 w 1367"/>
                <a:gd name="T15" fmla="*/ 620 h 1368"/>
                <a:gd name="T16" fmla="*/ 1059 w 1367"/>
                <a:gd name="T17" fmla="*/ 605 h 1368"/>
                <a:gd name="T18" fmla="*/ 1029 w 1367"/>
                <a:gd name="T19" fmla="*/ 588 h 1368"/>
                <a:gd name="T20" fmla="*/ 1000 w 1367"/>
                <a:gd name="T21" fmla="*/ 570 h 1368"/>
                <a:gd name="T22" fmla="*/ 972 w 1367"/>
                <a:gd name="T23" fmla="*/ 551 h 1368"/>
                <a:gd name="T24" fmla="*/ 943 w 1367"/>
                <a:gd name="T25" fmla="*/ 529 h 1368"/>
                <a:gd name="T26" fmla="*/ 913 w 1367"/>
                <a:gd name="T27" fmla="*/ 503 h 1368"/>
                <a:gd name="T28" fmla="*/ 865 w 1367"/>
                <a:gd name="T29" fmla="*/ 455 h 1368"/>
                <a:gd name="T30" fmla="*/ 843 w 1367"/>
                <a:gd name="T31" fmla="*/ 430 h 1368"/>
                <a:gd name="T32" fmla="*/ 823 w 1367"/>
                <a:gd name="T33" fmla="*/ 404 h 1368"/>
                <a:gd name="T34" fmla="*/ 803 w 1367"/>
                <a:gd name="T35" fmla="*/ 377 h 1368"/>
                <a:gd name="T36" fmla="*/ 785 w 1367"/>
                <a:gd name="T37" fmla="*/ 349 h 1368"/>
                <a:gd name="T38" fmla="*/ 769 w 1367"/>
                <a:gd name="T39" fmla="*/ 320 h 1368"/>
                <a:gd name="T40" fmla="*/ 754 w 1367"/>
                <a:gd name="T41" fmla="*/ 291 h 1368"/>
                <a:gd name="T42" fmla="*/ 740 w 1367"/>
                <a:gd name="T43" fmla="*/ 260 h 1368"/>
                <a:gd name="T44" fmla="*/ 727 w 1367"/>
                <a:gd name="T45" fmla="*/ 229 h 1368"/>
                <a:gd name="T46" fmla="*/ 716 w 1367"/>
                <a:gd name="T47" fmla="*/ 197 h 1368"/>
                <a:gd name="T48" fmla="*/ 707 w 1367"/>
                <a:gd name="T49" fmla="*/ 165 h 1368"/>
                <a:gd name="T50" fmla="*/ 699 w 1367"/>
                <a:gd name="T51" fmla="*/ 132 h 1368"/>
                <a:gd name="T52" fmla="*/ 693 w 1367"/>
                <a:gd name="T53" fmla="*/ 98 h 1368"/>
                <a:gd name="T54" fmla="*/ 688 w 1367"/>
                <a:gd name="T55" fmla="*/ 64 h 1368"/>
                <a:gd name="T56" fmla="*/ 685 w 1367"/>
                <a:gd name="T57" fmla="*/ 29 h 1368"/>
                <a:gd name="T58" fmla="*/ 684 w 1367"/>
                <a:gd name="T59" fmla="*/ 0 h 1368"/>
                <a:gd name="T60" fmla="*/ 0 w 1367"/>
                <a:gd name="T61" fmla="*/ 0 h 1368"/>
                <a:gd name="T62" fmla="*/ 1367 w 1367"/>
                <a:gd name="T63" fmla="*/ 684 h 1368"/>
                <a:gd name="T64" fmla="*/ 1355 w 1367"/>
                <a:gd name="T65" fmla="*/ 68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7" h="1368">
                  <a:moveTo>
                    <a:pt x="1338" y="682"/>
                  </a:moveTo>
                  <a:cubicBezTo>
                    <a:pt x="1332" y="682"/>
                    <a:pt x="1326" y="681"/>
                    <a:pt x="1320" y="681"/>
                  </a:cubicBezTo>
                  <a:cubicBezTo>
                    <a:pt x="1314" y="680"/>
                    <a:pt x="1309" y="680"/>
                    <a:pt x="1303" y="679"/>
                  </a:cubicBezTo>
                  <a:cubicBezTo>
                    <a:pt x="1297" y="679"/>
                    <a:pt x="1291" y="678"/>
                    <a:pt x="1285" y="677"/>
                  </a:cubicBezTo>
                  <a:cubicBezTo>
                    <a:pt x="1280" y="676"/>
                    <a:pt x="1274" y="676"/>
                    <a:pt x="1269" y="675"/>
                  </a:cubicBezTo>
                  <a:cubicBezTo>
                    <a:pt x="1263" y="674"/>
                    <a:pt x="1257" y="673"/>
                    <a:pt x="1251" y="672"/>
                  </a:cubicBezTo>
                  <a:cubicBezTo>
                    <a:pt x="1246" y="671"/>
                    <a:pt x="1241" y="670"/>
                    <a:pt x="1235" y="668"/>
                  </a:cubicBezTo>
                  <a:cubicBezTo>
                    <a:pt x="1229" y="667"/>
                    <a:pt x="1224" y="666"/>
                    <a:pt x="1218" y="664"/>
                  </a:cubicBezTo>
                  <a:cubicBezTo>
                    <a:pt x="1212" y="663"/>
                    <a:pt x="1207" y="662"/>
                    <a:pt x="1202" y="660"/>
                  </a:cubicBezTo>
                  <a:cubicBezTo>
                    <a:pt x="1196" y="659"/>
                    <a:pt x="1190" y="657"/>
                    <a:pt x="1185" y="656"/>
                  </a:cubicBezTo>
                  <a:cubicBezTo>
                    <a:pt x="1180" y="654"/>
                    <a:pt x="1175" y="653"/>
                    <a:pt x="1170" y="651"/>
                  </a:cubicBezTo>
                  <a:cubicBezTo>
                    <a:pt x="1164" y="649"/>
                    <a:pt x="1158" y="647"/>
                    <a:pt x="1152" y="645"/>
                  </a:cubicBezTo>
                  <a:cubicBezTo>
                    <a:pt x="1147" y="643"/>
                    <a:pt x="1143" y="642"/>
                    <a:pt x="1138" y="640"/>
                  </a:cubicBezTo>
                  <a:cubicBezTo>
                    <a:pt x="1132" y="638"/>
                    <a:pt x="1126" y="636"/>
                    <a:pt x="1120" y="633"/>
                  </a:cubicBezTo>
                  <a:cubicBezTo>
                    <a:pt x="1116" y="631"/>
                    <a:pt x="1111" y="630"/>
                    <a:pt x="1107" y="628"/>
                  </a:cubicBezTo>
                  <a:cubicBezTo>
                    <a:pt x="1101" y="625"/>
                    <a:pt x="1095" y="622"/>
                    <a:pt x="1089" y="620"/>
                  </a:cubicBezTo>
                  <a:cubicBezTo>
                    <a:pt x="1085" y="618"/>
                    <a:pt x="1081" y="616"/>
                    <a:pt x="1076" y="614"/>
                  </a:cubicBezTo>
                  <a:cubicBezTo>
                    <a:pt x="1070" y="611"/>
                    <a:pt x="1065" y="608"/>
                    <a:pt x="1059" y="605"/>
                  </a:cubicBezTo>
                  <a:cubicBezTo>
                    <a:pt x="1055" y="603"/>
                    <a:pt x="1051" y="601"/>
                    <a:pt x="1047" y="598"/>
                  </a:cubicBezTo>
                  <a:cubicBezTo>
                    <a:pt x="1041" y="595"/>
                    <a:pt x="1035" y="592"/>
                    <a:pt x="1029" y="588"/>
                  </a:cubicBezTo>
                  <a:cubicBezTo>
                    <a:pt x="1025" y="586"/>
                    <a:pt x="1022" y="584"/>
                    <a:pt x="1018" y="582"/>
                  </a:cubicBezTo>
                  <a:cubicBezTo>
                    <a:pt x="1012" y="578"/>
                    <a:pt x="1006" y="574"/>
                    <a:pt x="1000" y="570"/>
                  </a:cubicBezTo>
                  <a:cubicBezTo>
                    <a:pt x="997" y="568"/>
                    <a:pt x="993" y="566"/>
                    <a:pt x="990" y="564"/>
                  </a:cubicBezTo>
                  <a:cubicBezTo>
                    <a:pt x="984" y="559"/>
                    <a:pt x="978" y="555"/>
                    <a:pt x="972" y="551"/>
                  </a:cubicBezTo>
                  <a:cubicBezTo>
                    <a:pt x="969" y="549"/>
                    <a:pt x="966" y="547"/>
                    <a:pt x="963" y="544"/>
                  </a:cubicBezTo>
                  <a:cubicBezTo>
                    <a:pt x="956" y="539"/>
                    <a:pt x="950" y="534"/>
                    <a:pt x="943" y="529"/>
                  </a:cubicBezTo>
                  <a:cubicBezTo>
                    <a:pt x="941" y="527"/>
                    <a:pt x="939" y="526"/>
                    <a:pt x="937" y="524"/>
                  </a:cubicBezTo>
                  <a:cubicBezTo>
                    <a:pt x="929" y="517"/>
                    <a:pt x="921" y="510"/>
                    <a:pt x="913" y="503"/>
                  </a:cubicBezTo>
                  <a:cubicBezTo>
                    <a:pt x="913" y="503"/>
                    <a:pt x="912" y="503"/>
                    <a:pt x="912" y="502"/>
                  </a:cubicBezTo>
                  <a:cubicBezTo>
                    <a:pt x="896" y="487"/>
                    <a:pt x="880" y="472"/>
                    <a:pt x="865" y="455"/>
                  </a:cubicBezTo>
                  <a:cubicBezTo>
                    <a:pt x="865" y="455"/>
                    <a:pt x="864" y="455"/>
                    <a:pt x="864" y="454"/>
                  </a:cubicBezTo>
                  <a:cubicBezTo>
                    <a:pt x="857" y="447"/>
                    <a:pt x="850" y="438"/>
                    <a:pt x="843" y="430"/>
                  </a:cubicBezTo>
                  <a:cubicBezTo>
                    <a:pt x="842" y="428"/>
                    <a:pt x="840" y="427"/>
                    <a:pt x="839" y="425"/>
                  </a:cubicBezTo>
                  <a:cubicBezTo>
                    <a:pt x="834" y="418"/>
                    <a:pt x="828" y="411"/>
                    <a:pt x="823" y="404"/>
                  </a:cubicBezTo>
                  <a:cubicBezTo>
                    <a:pt x="821" y="402"/>
                    <a:pt x="819" y="399"/>
                    <a:pt x="817" y="396"/>
                  </a:cubicBezTo>
                  <a:cubicBezTo>
                    <a:pt x="812" y="390"/>
                    <a:pt x="808" y="384"/>
                    <a:pt x="803" y="377"/>
                  </a:cubicBezTo>
                  <a:cubicBezTo>
                    <a:pt x="801" y="374"/>
                    <a:pt x="799" y="371"/>
                    <a:pt x="797" y="368"/>
                  </a:cubicBezTo>
                  <a:cubicBezTo>
                    <a:pt x="793" y="362"/>
                    <a:pt x="789" y="355"/>
                    <a:pt x="785" y="349"/>
                  </a:cubicBezTo>
                  <a:cubicBezTo>
                    <a:pt x="783" y="346"/>
                    <a:pt x="781" y="342"/>
                    <a:pt x="779" y="339"/>
                  </a:cubicBezTo>
                  <a:cubicBezTo>
                    <a:pt x="776" y="333"/>
                    <a:pt x="772" y="327"/>
                    <a:pt x="769" y="320"/>
                  </a:cubicBezTo>
                  <a:cubicBezTo>
                    <a:pt x="767" y="317"/>
                    <a:pt x="765" y="313"/>
                    <a:pt x="763" y="309"/>
                  </a:cubicBezTo>
                  <a:cubicBezTo>
                    <a:pt x="760" y="303"/>
                    <a:pt x="757" y="297"/>
                    <a:pt x="754" y="291"/>
                  </a:cubicBezTo>
                  <a:cubicBezTo>
                    <a:pt x="752" y="287"/>
                    <a:pt x="750" y="283"/>
                    <a:pt x="748" y="278"/>
                  </a:cubicBezTo>
                  <a:cubicBezTo>
                    <a:pt x="745" y="272"/>
                    <a:pt x="742" y="266"/>
                    <a:pt x="740" y="260"/>
                  </a:cubicBezTo>
                  <a:cubicBezTo>
                    <a:pt x="738" y="256"/>
                    <a:pt x="736" y="252"/>
                    <a:pt x="734" y="247"/>
                  </a:cubicBezTo>
                  <a:cubicBezTo>
                    <a:pt x="732" y="241"/>
                    <a:pt x="729" y="235"/>
                    <a:pt x="727" y="229"/>
                  </a:cubicBezTo>
                  <a:cubicBezTo>
                    <a:pt x="725" y="225"/>
                    <a:pt x="724" y="220"/>
                    <a:pt x="722" y="215"/>
                  </a:cubicBezTo>
                  <a:cubicBezTo>
                    <a:pt x="720" y="209"/>
                    <a:pt x="718" y="203"/>
                    <a:pt x="716" y="197"/>
                  </a:cubicBezTo>
                  <a:cubicBezTo>
                    <a:pt x="715" y="193"/>
                    <a:pt x="713" y="188"/>
                    <a:pt x="712" y="183"/>
                  </a:cubicBezTo>
                  <a:cubicBezTo>
                    <a:pt x="710" y="177"/>
                    <a:pt x="708" y="171"/>
                    <a:pt x="707" y="165"/>
                  </a:cubicBezTo>
                  <a:cubicBezTo>
                    <a:pt x="705" y="160"/>
                    <a:pt x="704" y="155"/>
                    <a:pt x="703" y="150"/>
                  </a:cubicBezTo>
                  <a:cubicBezTo>
                    <a:pt x="702" y="144"/>
                    <a:pt x="700" y="138"/>
                    <a:pt x="699" y="132"/>
                  </a:cubicBezTo>
                  <a:cubicBezTo>
                    <a:pt x="698" y="126"/>
                    <a:pt x="697" y="121"/>
                    <a:pt x="696" y="116"/>
                  </a:cubicBezTo>
                  <a:cubicBezTo>
                    <a:pt x="695" y="110"/>
                    <a:pt x="694" y="104"/>
                    <a:pt x="693" y="98"/>
                  </a:cubicBezTo>
                  <a:cubicBezTo>
                    <a:pt x="692" y="93"/>
                    <a:pt x="691" y="87"/>
                    <a:pt x="690" y="82"/>
                  </a:cubicBezTo>
                  <a:cubicBezTo>
                    <a:pt x="689" y="76"/>
                    <a:pt x="689" y="70"/>
                    <a:pt x="688" y="64"/>
                  </a:cubicBezTo>
                  <a:cubicBezTo>
                    <a:pt x="687" y="58"/>
                    <a:pt x="687" y="53"/>
                    <a:pt x="686" y="47"/>
                  </a:cubicBezTo>
                  <a:cubicBezTo>
                    <a:pt x="686" y="41"/>
                    <a:pt x="685" y="35"/>
                    <a:pt x="685" y="29"/>
                  </a:cubicBezTo>
                  <a:cubicBezTo>
                    <a:pt x="685" y="23"/>
                    <a:pt x="684" y="18"/>
                    <a:pt x="684" y="12"/>
                  </a:cubicBezTo>
                  <a:cubicBezTo>
                    <a:pt x="684" y="8"/>
                    <a:pt x="684" y="4"/>
                    <a:pt x="684" y="0"/>
                  </a:cubicBezTo>
                  <a:lnTo>
                    <a:pt x="684" y="0"/>
                  </a:lnTo>
                  <a:lnTo>
                    <a:pt x="0" y="0"/>
                  </a:lnTo>
                  <a:cubicBezTo>
                    <a:pt x="7" y="751"/>
                    <a:pt x="616" y="1361"/>
                    <a:pt x="1367" y="1368"/>
                  </a:cubicBezTo>
                  <a:lnTo>
                    <a:pt x="1367" y="684"/>
                  </a:lnTo>
                  <a:lnTo>
                    <a:pt x="1367" y="684"/>
                  </a:lnTo>
                  <a:cubicBezTo>
                    <a:pt x="1363" y="683"/>
                    <a:pt x="1359" y="683"/>
                    <a:pt x="1355" y="683"/>
                  </a:cubicBezTo>
                  <a:cubicBezTo>
                    <a:pt x="1349" y="683"/>
                    <a:pt x="1344" y="683"/>
                    <a:pt x="1338" y="6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22C30BE-CA2B-4C87-8338-6774BD6C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959"/>
              <a:ext cx="413" cy="412"/>
            </a:xfrm>
            <a:custGeom>
              <a:avLst/>
              <a:gdLst>
                <a:gd name="T0" fmla="*/ 685 w 1367"/>
                <a:gd name="T1" fmla="*/ 1335 h 1363"/>
                <a:gd name="T2" fmla="*/ 688 w 1367"/>
                <a:gd name="T3" fmla="*/ 1300 h 1363"/>
                <a:gd name="T4" fmla="*/ 693 w 1367"/>
                <a:gd name="T5" fmla="*/ 1265 h 1363"/>
                <a:gd name="T6" fmla="*/ 699 w 1367"/>
                <a:gd name="T7" fmla="*/ 1231 h 1363"/>
                <a:gd name="T8" fmla="*/ 707 w 1367"/>
                <a:gd name="T9" fmla="*/ 1198 h 1363"/>
                <a:gd name="T10" fmla="*/ 716 w 1367"/>
                <a:gd name="T11" fmla="*/ 1165 h 1363"/>
                <a:gd name="T12" fmla="*/ 727 w 1367"/>
                <a:gd name="T13" fmla="*/ 1133 h 1363"/>
                <a:gd name="T14" fmla="*/ 740 w 1367"/>
                <a:gd name="T15" fmla="*/ 1102 h 1363"/>
                <a:gd name="T16" fmla="*/ 754 w 1367"/>
                <a:gd name="T17" fmla="*/ 1072 h 1363"/>
                <a:gd name="T18" fmla="*/ 769 w 1367"/>
                <a:gd name="T19" fmla="*/ 1042 h 1363"/>
                <a:gd name="T20" fmla="*/ 786 w 1367"/>
                <a:gd name="T21" fmla="*/ 1013 h 1363"/>
                <a:gd name="T22" fmla="*/ 804 w 1367"/>
                <a:gd name="T23" fmla="*/ 985 h 1363"/>
                <a:gd name="T24" fmla="*/ 823 w 1367"/>
                <a:gd name="T25" fmla="*/ 958 h 1363"/>
                <a:gd name="T26" fmla="*/ 843 w 1367"/>
                <a:gd name="T27" fmla="*/ 932 h 1363"/>
                <a:gd name="T28" fmla="*/ 865 w 1367"/>
                <a:gd name="T29" fmla="*/ 907 h 1363"/>
                <a:gd name="T30" fmla="*/ 917 w 1367"/>
                <a:gd name="T31" fmla="*/ 855 h 1363"/>
                <a:gd name="T32" fmla="*/ 945 w 1367"/>
                <a:gd name="T33" fmla="*/ 831 h 1363"/>
                <a:gd name="T34" fmla="*/ 973 w 1367"/>
                <a:gd name="T35" fmla="*/ 810 h 1363"/>
                <a:gd name="T36" fmla="*/ 1001 w 1367"/>
                <a:gd name="T37" fmla="*/ 791 h 1363"/>
                <a:gd name="T38" fmla="*/ 1030 w 1367"/>
                <a:gd name="T39" fmla="*/ 773 h 1363"/>
                <a:gd name="T40" fmla="*/ 1060 w 1367"/>
                <a:gd name="T41" fmla="*/ 757 h 1363"/>
                <a:gd name="T42" fmla="*/ 1090 w 1367"/>
                <a:gd name="T43" fmla="*/ 742 h 1363"/>
                <a:gd name="T44" fmla="*/ 1121 w 1367"/>
                <a:gd name="T45" fmla="*/ 728 h 1363"/>
                <a:gd name="T46" fmla="*/ 1152 w 1367"/>
                <a:gd name="T47" fmla="*/ 716 h 1363"/>
                <a:gd name="T48" fmla="*/ 1185 w 1367"/>
                <a:gd name="T49" fmla="*/ 706 h 1363"/>
                <a:gd name="T50" fmla="*/ 1218 w 1367"/>
                <a:gd name="T51" fmla="*/ 697 h 1363"/>
                <a:gd name="T52" fmla="*/ 1251 w 1367"/>
                <a:gd name="T53" fmla="*/ 690 h 1363"/>
                <a:gd name="T54" fmla="*/ 1285 w 1367"/>
                <a:gd name="T55" fmla="*/ 685 h 1363"/>
                <a:gd name="T56" fmla="*/ 1320 w 1367"/>
                <a:gd name="T57" fmla="*/ 681 h 1363"/>
                <a:gd name="T58" fmla="*/ 1355 w 1367"/>
                <a:gd name="T59" fmla="*/ 679 h 1363"/>
                <a:gd name="T60" fmla="*/ 1367 w 1367"/>
                <a:gd name="T61" fmla="*/ 0 h 1363"/>
                <a:gd name="T62" fmla="*/ 684 w 1367"/>
                <a:gd name="T63" fmla="*/ 1363 h 1363"/>
                <a:gd name="T64" fmla="*/ 684 w 1367"/>
                <a:gd name="T65" fmla="*/ 135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7" h="1363">
                  <a:moveTo>
                    <a:pt x="684" y="1352"/>
                  </a:moveTo>
                  <a:cubicBezTo>
                    <a:pt x="684" y="1346"/>
                    <a:pt x="685" y="1340"/>
                    <a:pt x="685" y="1335"/>
                  </a:cubicBezTo>
                  <a:cubicBezTo>
                    <a:pt x="685" y="1328"/>
                    <a:pt x="686" y="1322"/>
                    <a:pt x="686" y="1316"/>
                  </a:cubicBezTo>
                  <a:cubicBezTo>
                    <a:pt x="687" y="1311"/>
                    <a:pt x="687" y="1305"/>
                    <a:pt x="688" y="1300"/>
                  </a:cubicBezTo>
                  <a:cubicBezTo>
                    <a:pt x="689" y="1294"/>
                    <a:pt x="689" y="1288"/>
                    <a:pt x="690" y="1282"/>
                  </a:cubicBezTo>
                  <a:cubicBezTo>
                    <a:pt x="691" y="1276"/>
                    <a:pt x="692" y="1271"/>
                    <a:pt x="693" y="1265"/>
                  </a:cubicBezTo>
                  <a:cubicBezTo>
                    <a:pt x="694" y="1259"/>
                    <a:pt x="695" y="1253"/>
                    <a:pt x="696" y="1247"/>
                  </a:cubicBezTo>
                  <a:cubicBezTo>
                    <a:pt x="697" y="1242"/>
                    <a:pt x="698" y="1237"/>
                    <a:pt x="699" y="1231"/>
                  </a:cubicBezTo>
                  <a:cubicBezTo>
                    <a:pt x="700" y="1225"/>
                    <a:pt x="702" y="1220"/>
                    <a:pt x="703" y="1214"/>
                  </a:cubicBezTo>
                  <a:cubicBezTo>
                    <a:pt x="704" y="1208"/>
                    <a:pt x="705" y="1203"/>
                    <a:pt x="707" y="1198"/>
                  </a:cubicBezTo>
                  <a:cubicBezTo>
                    <a:pt x="708" y="1192"/>
                    <a:pt x="710" y="1186"/>
                    <a:pt x="712" y="1181"/>
                  </a:cubicBezTo>
                  <a:cubicBezTo>
                    <a:pt x="713" y="1176"/>
                    <a:pt x="715" y="1170"/>
                    <a:pt x="716" y="1165"/>
                  </a:cubicBezTo>
                  <a:cubicBezTo>
                    <a:pt x="718" y="1160"/>
                    <a:pt x="720" y="1154"/>
                    <a:pt x="722" y="1148"/>
                  </a:cubicBezTo>
                  <a:cubicBezTo>
                    <a:pt x="724" y="1143"/>
                    <a:pt x="725" y="1138"/>
                    <a:pt x="727" y="1133"/>
                  </a:cubicBezTo>
                  <a:cubicBezTo>
                    <a:pt x="729" y="1128"/>
                    <a:pt x="732" y="1122"/>
                    <a:pt x="734" y="1116"/>
                  </a:cubicBezTo>
                  <a:cubicBezTo>
                    <a:pt x="736" y="1112"/>
                    <a:pt x="738" y="1107"/>
                    <a:pt x="740" y="1102"/>
                  </a:cubicBezTo>
                  <a:cubicBezTo>
                    <a:pt x="742" y="1096"/>
                    <a:pt x="745" y="1091"/>
                    <a:pt x="747" y="1085"/>
                  </a:cubicBezTo>
                  <a:cubicBezTo>
                    <a:pt x="749" y="1081"/>
                    <a:pt x="751" y="1076"/>
                    <a:pt x="754" y="1072"/>
                  </a:cubicBezTo>
                  <a:cubicBezTo>
                    <a:pt x="756" y="1066"/>
                    <a:pt x="759" y="1061"/>
                    <a:pt x="762" y="1055"/>
                  </a:cubicBezTo>
                  <a:cubicBezTo>
                    <a:pt x="764" y="1051"/>
                    <a:pt x="767" y="1046"/>
                    <a:pt x="769" y="1042"/>
                  </a:cubicBezTo>
                  <a:cubicBezTo>
                    <a:pt x="772" y="1036"/>
                    <a:pt x="775" y="1031"/>
                    <a:pt x="778" y="1025"/>
                  </a:cubicBezTo>
                  <a:cubicBezTo>
                    <a:pt x="781" y="1021"/>
                    <a:pt x="783" y="1017"/>
                    <a:pt x="786" y="1013"/>
                  </a:cubicBezTo>
                  <a:cubicBezTo>
                    <a:pt x="789" y="1007"/>
                    <a:pt x="793" y="1002"/>
                    <a:pt x="796" y="997"/>
                  </a:cubicBezTo>
                  <a:cubicBezTo>
                    <a:pt x="799" y="993"/>
                    <a:pt x="801" y="989"/>
                    <a:pt x="804" y="985"/>
                  </a:cubicBezTo>
                  <a:cubicBezTo>
                    <a:pt x="807" y="979"/>
                    <a:pt x="812" y="974"/>
                    <a:pt x="816" y="968"/>
                  </a:cubicBezTo>
                  <a:cubicBezTo>
                    <a:pt x="818" y="965"/>
                    <a:pt x="820" y="961"/>
                    <a:pt x="823" y="958"/>
                  </a:cubicBezTo>
                  <a:cubicBezTo>
                    <a:pt x="827" y="952"/>
                    <a:pt x="832" y="946"/>
                    <a:pt x="837" y="940"/>
                  </a:cubicBezTo>
                  <a:cubicBezTo>
                    <a:pt x="839" y="938"/>
                    <a:pt x="841" y="935"/>
                    <a:pt x="843" y="932"/>
                  </a:cubicBezTo>
                  <a:cubicBezTo>
                    <a:pt x="849" y="925"/>
                    <a:pt x="855" y="919"/>
                    <a:pt x="860" y="912"/>
                  </a:cubicBezTo>
                  <a:cubicBezTo>
                    <a:pt x="862" y="911"/>
                    <a:pt x="863" y="909"/>
                    <a:pt x="865" y="907"/>
                  </a:cubicBezTo>
                  <a:cubicBezTo>
                    <a:pt x="880" y="890"/>
                    <a:pt x="896" y="875"/>
                    <a:pt x="912" y="860"/>
                  </a:cubicBezTo>
                  <a:cubicBezTo>
                    <a:pt x="914" y="858"/>
                    <a:pt x="916" y="857"/>
                    <a:pt x="917" y="855"/>
                  </a:cubicBezTo>
                  <a:cubicBezTo>
                    <a:pt x="924" y="849"/>
                    <a:pt x="930" y="844"/>
                    <a:pt x="937" y="838"/>
                  </a:cubicBezTo>
                  <a:cubicBezTo>
                    <a:pt x="940" y="836"/>
                    <a:pt x="943" y="834"/>
                    <a:pt x="945" y="831"/>
                  </a:cubicBezTo>
                  <a:cubicBezTo>
                    <a:pt x="951" y="827"/>
                    <a:pt x="957" y="822"/>
                    <a:pt x="963" y="818"/>
                  </a:cubicBezTo>
                  <a:cubicBezTo>
                    <a:pt x="966" y="815"/>
                    <a:pt x="970" y="813"/>
                    <a:pt x="973" y="810"/>
                  </a:cubicBezTo>
                  <a:cubicBezTo>
                    <a:pt x="979" y="806"/>
                    <a:pt x="984" y="802"/>
                    <a:pt x="990" y="798"/>
                  </a:cubicBezTo>
                  <a:cubicBezTo>
                    <a:pt x="994" y="796"/>
                    <a:pt x="997" y="793"/>
                    <a:pt x="1001" y="791"/>
                  </a:cubicBezTo>
                  <a:cubicBezTo>
                    <a:pt x="1007" y="787"/>
                    <a:pt x="1012" y="784"/>
                    <a:pt x="1018" y="780"/>
                  </a:cubicBezTo>
                  <a:cubicBezTo>
                    <a:pt x="1022" y="778"/>
                    <a:pt x="1026" y="775"/>
                    <a:pt x="1030" y="773"/>
                  </a:cubicBezTo>
                  <a:cubicBezTo>
                    <a:pt x="1035" y="770"/>
                    <a:pt x="1041" y="767"/>
                    <a:pt x="1046" y="764"/>
                  </a:cubicBezTo>
                  <a:cubicBezTo>
                    <a:pt x="1051" y="761"/>
                    <a:pt x="1055" y="759"/>
                    <a:pt x="1060" y="757"/>
                  </a:cubicBezTo>
                  <a:cubicBezTo>
                    <a:pt x="1065" y="754"/>
                    <a:pt x="1071" y="751"/>
                    <a:pt x="1076" y="748"/>
                  </a:cubicBezTo>
                  <a:cubicBezTo>
                    <a:pt x="1081" y="746"/>
                    <a:pt x="1085" y="744"/>
                    <a:pt x="1090" y="742"/>
                  </a:cubicBezTo>
                  <a:cubicBezTo>
                    <a:pt x="1095" y="739"/>
                    <a:pt x="1101" y="737"/>
                    <a:pt x="1107" y="734"/>
                  </a:cubicBezTo>
                  <a:cubicBezTo>
                    <a:pt x="1111" y="732"/>
                    <a:pt x="1116" y="730"/>
                    <a:pt x="1121" y="728"/>
                  </a:cubicBezTo>
                  <a:cubicBezTo>
                    <a:pt x="1126" y="726"/>
                    <a:pt x="1132" y="724"/>
                    <a:pt x="1138" y="722"/>
                  </a:cubicBezTo>
                  <a:cubicBezTo>
                    <a:pt x="1143" y="720"/>
                    <a:pt x="1147" y="718"/>
                    <a:pt x="1152" y="716"/>
                  </a:cubicBezTo>
                  <a:cubicBezTo>
                    <a:pt x="1158" y="714"/>
                    <a:pt x="1164" y="712"/>
                    <a:pt x="1170" y="711"/>
                  </a:cubicBezTo>
                  <a:cubicBezTo>
                    <a:pt x="1175" y="709"/>
                    <a:pt x="1180" y="708"/>
                    <a:pt x="1185" y="706"/>
                  </a:cubicBezTo>
                  <a:cubicBezTo>
                    <a:pt x="1191" y="704"/>
                    <a:pt x="1196" y="703"/>
                    <a:pt x="1202" y="701"/>
                  </a:cubicBezTo>
                  <a:cubicBezTo>
                    <a:pt x="1207" y="700"/>
                    <a:pt x="1213" y="699"/>
                    <a:pt x="1218" y="697"/>
                  </a:cubicBezTo>
                  <a:cubicBezTo>
                    <a:pt x="1224" y="696"/>
                    <a:pt x="1229" y="694"/>
                    <a:pt x="1235" y="693"/>
                  </a:cubicBezTo>
                  <a:cubicBezTo>
                    <a:pt x="1241" y="692"/>
                    <a:pt x="1246" y="691"/>
                    <a:pt x="1251" y="690"/>
                  </a:cubicBezTo>
                  <a:cubicBezTo>
                    <a:pt x="1257" y="689"/>
                    <a:pt x="1263" y="688"/>
                    <a:pt x="1269" y="687"/>
                  </a:cubicBezTo>
                  <a:cubicBezTo>
                    <a:pt x="1274" y="686"/>
                    <a:pt x="1280" y="685"/>
                    <a:pt x="1285" y="685"/>
                  </a:cubicBezTo>
                  <a:cubicBezTo>
                    <a:pt x="1291" y="684"/>
                    <a:pt x="1297" y="683"/>
                    <a:pt x="1303" y="682"/>
                  </a:cubicBezTo>
                  <a:cubicBezTo>
                    <a:pt x="1309" y="682"/>
                    <a:pt x="1314" y="681"/>
                    <a:pt x="1320" y="681"/>
                  </a:cubicBezTo>
                  <a:cubicBezTo>
                    <a:pt x="1326" y="680"/>
                    <a:pt x="1332" y="680"/>
                    <a:pt x="1338" y="679"/>
                  </a:cubicBezTo>
                  <a:cubicBezTo>
                    <a:pt x="1344" y="679"/>
                    <a:pt x="1349" y="679"/>
                    <a:pt x="1355" y="679"/>
                  </a:cubicBezTo>
                  <a:cubicBezTo>
                    <a:pt x="1359" y="678"/>
                    <a:pt x="1363" y="678"/>
                    <a:pt x="1367" y="678"/>
                  </a:cubicBezTo>
                  <a:lnTo>
                    <a:pt x="1367" y="0"/>
                  </a:lnTo>
                  <a:cubicBezTo>
                    <a:pt x="616" y="7"/>
                    <a:pt x="7" y="615"/>
                    <a:pt x="0" y="1363"/>
                  </a:cubicBezTo>
                  <a:lnTo>
                    <a:pt x="684" y="1363"/>
                  </a:lnTo>
                  <a:lnTo>
                    <a:pt x="684" y="1363"/>
                  </a:lnTo>
                  <a:cubicBezTo>
                    <a:pt x="684" y="1359"/>
                    <a:pt x="684" y="1355"/>
                    <a:pt x="684" y="1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3536AFC-074D-4B90-9459-46D20A709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959"/>
              <a:ext cx="412" cy="412"/>
            </a:xfrm>
            <a:custGeom>
              <a:avLst/>
              <a:gdLst>
                <a:gd name="T0" fmla="*/ 686 w 1364"/>
                <a:gd name="T1" fmla="*/ 1363 h 1363"/>
                <a:gd name="T2" fmla="*/ 1364 w 1364"/>
                <a:gd name="T3" fmla="*/ 1363 h 1363"/>
                <a:gd name="T4" fmla="*/ 0 w 1364"/>
                <a:gd name="T5" fmla="*/ 0 h 1363"/>
                <a:gd name="T6" fmla="*/ 0 w 1364"/>
                <a:gd name="T7" fmla="*/ 678 h 1363"/>
                <a:gd name="T8" fmla="*/ 0 w 1364"/>
                <a:gd name="T9" fmla="*/ 678 h 1363"/>
                <a:gd name="T10" fmla="*/ 686 w 1364"/>
                <a:gd name="T11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4" h="1363">
                  <a:moveTo>
                    <a:pt x="686" y="1363"/>
                  </a:moveTo>
                  <a:lnTo>
                    <a:pt x="1364" y="1363"/>
                  </a:lnTo>
                  <a:cubicBezTo>
                    <a:pt x="1357" y="615"/>
                    <a:pt x="749" y="7"/>
                    <a:pt x="0" y="0"/>
                  </a:cubicBezTo>
                  <a:lnTo>
                    <a:pt x="0" y="678"/>
                  </a:lnTo>
                  <a:lnTo>
                    <a:pt x="0" y="678"/>
                  </a:lnTo>
                  <a:cubicBezTo>
                    <a:pt x="375" y="685"/>
                    <a:pt x="678" y="989"/>
                    <a:pt x="686" y="1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87C4BC9-FC25-4052-84F6-6EADA0F8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379"/>
              <a:ext cx="198" cy="198"/>
            </a:xfrm>
            <a:custGeom>
              <a:avLst/>
              <a:gdLst>
                <a:gd name="T0" fmla="*/ 551 w 656"/>
                <a:gd name="T1" fmla="*/ 0 h 656"/>
                <a:gd name="T2" fmla="*/ 0 w 656"/>
                <a:gd name="T3" fmla="*/ 0 h 656"/>
                <a:gd name="T4" fmla="*/ 1 w 656"/>
                <a:gd name="T5" fmla="*/ 11 h 656"/>
                <a:gd name="T6" fmla="*/ 1 w 656"/>
                <a:gd name="T7" fmla="*/ 27 h 656"/>
                <a:gd name="T8" fmla="*/ 3 w 656"/>
                <a:gd name="T9" fmla="*/ 45 h 656"/>
                <a:gd name="T10" fmla="*/ 4 w 656"/>
                <a:gd name="T11" fmla="*/ 61 h 656"/>
                <a:gd name="T12" fmla="*/ 7 w 656"/>
                <a:gd name="T13" fmla="*/ 79 h 656"/>
                <a:gd name="T14" fmla="*/ 9 w 656"/>
                <a:gd name="T15" fmla="*/ 94 h 656"/>
                <a:gd name="T16" fmla="*/ 12 w 656"/>
                <a:gd name="T17" fmla="*/ 111 h 656"/>
                <a:gd name="T18" fmla="*/ 15 w 656"/>
                <a:gd name="T19" fmla="*/ 126 h 656"/>
                <a:gd name="T20" fmla="*/ 19 w 656"/>
                <a:gd name="T21" fmla="*/ 144 h 656"/>
                <a:gd name="T22" fmla="*/ 22 w 656"/>
                <a:gd name="T23" fmla="*/ 158 h 656"/>
                <a:gd name="T24" fmla="*/ 27 w 656"/>
                <a:gd name="T25" fmla="*/ 176 h 656"/>
                <a:gd name="T26" fmla="*/ 31 w 656"/>
                <a:gd name="T27" fmla="*/ 189 h 656"/>
                <a:gd name="T28" fmla="*/ 37 w 656"/>
                <a:gd name="T29" fmla="*/ 207 h 656"/>
                <a:gd name="T30" fmla="*/ 42 w 656"/>
                <a:gd name="T31" fmla="*/ 220 h 656"/>
                <a:gd name="T32" fmla="*/ 49 w 656"/>
                <a:gd name="T33" fmla="*/ 237 h 656"/>
                <a:gd name="T34" fmla="*/ 54 w 656"/>
                <a:gd name="T35" fmla="*/ 250 h 656"/>
                <a:gd name="T36" fmla="*/ 62 w 656"/>
                <a:gd name="T37" fmla="*/ 267 h 656"/>
                <a:gd name="T38" fmla="*/ 67 w 656"/>
                <a:gd name="T39" fmla="*/ 279 h 656"/>
                <a:gd name="T40" fmla="*/ 76 w 656"/>
                <a:gd name="T41" fmla="*/ 297 h 656"/>
                <a:gd name="T42" fmla="*/ 82 w 656"/>
                <a:gd name="T43" fmla="*/ 307 h 656"/>
                <a:gd name="T44" fmla="*/ 92 w 656"/>
                <a:gd name="T45" fmla="*/ 325 h 656"/>
                <a:gd name="T46" fmla="*/ 98 w 656"/>
                <a:gd name="T47" fmla="*/ 335 h 656"/>
                <a:gd name="T48" fmla="*/ 110 w 656"/>
                <a:gd name="T49" fmla="*/ 353 h 656"/>
                <a:gd name="T50" fmla="*/ 115 w 656"/>
                <a:gd name="T51" fmla="*/ 362 h 656"/>
                <a:gd name="T52" fmla="*/ 129 w 656"/>
                <a:gd name="T53" fmla="*/ 381 h 656"/>
                <a:gd name="T54" fmla="*/ 134 w 656"/>
                <a:gd name="T55" fmla="*/ 388 h 656"/>
                <a:gd name="T56" fmla="*/ 150 w 656"/>
                <a:gd name="T57" fmla="*/ 409 h 656"/>
                <a:gd name="T58" fmla="*/ 153 w 656"/>
                <a:gd name="T59" fmla="*/ 413 h 656"/>
                <a:gd name="T60" fmla="*/ 244 w 656"/>
                <a:gd name="T61" fmla="*/ 503 h 656"/>
                <a:gd name="T62" fmla="*/ 248 w 656"/>
                <a:gd name="T63" fmla="*/ 506 h 656"/>
                <a:gd name="T64" fmla="*/ 269 w 656"/>
                <a:gd name="T65" fmla="*/ 523 h 656"/>
                <a:gd name="T66" fmla="*/ 275 w 656"/>
                <a:gd name="T67" fmla="*/ 527 h 656"/>
                <a:gd name="T68" fmla="*/ 294 w 656"/>
                <a:gd name="T69" fmla="*/ 541 h 656"/>
                <a:gd name="T70" fmla="*/ 303 w 656"/>
                <a:gd name="T71" fmla="*/ 547 h 656"/>
                <a:gd name="T72" fmla="*/ 321 w 656"/>
                <a:gd name="T73" fmla="*/ 558 h 656"/>
                <a:gd name="T74" fmla="*/ 331 w 656"/>
                <a:gd name="T75" fmla="*/ 564 h 656"/>
                <a:gd name="T76" fmla="*/ 349 w 656"/>
                <a:gd name="T77" fmla="*/ 574 h 656"/>
                <a:gd name="T78" fmla="*/ 359 w 656"/>
                <a:gd name="T79" fmla="*/ 580 h 656"/>
                <a:gd name="T80" fmla="*/ 377 w 656"/>
                <a:gd name="T81" fmla="*/ 589 h 656"/>
                <a:gd name="T82" fmla="*/ 389 w 656"/>
                <a:gd name="T83" fmla="*/ 594 h 656"/>
                <a:gd name="T84" fmla="*/ 406 w 656"/>
                <a:gd name="T85" fmla="*/ 602 h 656"/>
                <a:gd name="T86" fmla="*/ 419 w 656"/>
                <a:gd name="T87" fmla="*/ 607 h 656"/>
                <a:gd name="T88" fmla="*/ 436 w 656"/>
                <a:gd name="T89" fmla="*/ 614 h 656"/>
                <a:gd name="T90" fmla="*/ 449 w 656"/>
                <a:gd name="T91" fmla="*/ 619 h 656"/>
                <a:gd name="T92" fmla="*/ 467 w 656"/>
                <a:gd name="T93" fmla="*/ 625 h 656"/>
                <a:gd name="T94" fmla="*/ 481 w 656"/>
                <a:gd name="T95" fmla="*/ 629 h 656"/>
                <a:gd name="T96" fmla="*/ 498 w 656"/>
                <a:gd name="T97" fmla="*/ 634 h 656"/>
                <a:gd name="T98" fmla="*/ 512 w 656"/>
                <a:gd name="T99" fmla="*/ 637 h 656"/>
                <a:gd name="T100" fmla="*/ 530 w 656"/>
                <a:gd name="T101" fmla="*/ 642 h 656"/>
                <a:gd name="T102" fmla="*/ 545 w 656"/>
                <a:gd name="T103" fmla="*/ 644 h 656"/>
                <a:gd name="T104" fmla="*/ 562 w 656"/>
                <a:gd name="T105" fmla="*/ 648 h 656"/>
                <a:gd name="T106" fmla="*/ 577 w 656"/>
                <a:gd name="T107" fmla="*/ 650 h 656"/>
                <a:gd name="T108" fmla="*/ 595 w 656"/>
                <a:gd name="T109" fmla="*/ 652 h 656"/>
                <a:gd name="T110" fmla="*/ 611 w 656"/>
                <a:gd name="T111" fmla="*/ 654 h 656"/>
                <a:gd name="T112" fmla="*/ 629 w 656"/>
                <a:gd name="T113" fmla="*/ 655 h 656"/>
                <a:gd name="T114" fmla="*/ 645 w 656"/>
                <a:gd name="T115" fmla="*/ 656 h 656"/>
                <a:gd name="T116" fmla="*/ 656 w 656"/>
                <a:gd name="T117" fmla="*/ 656 h 656"/>
                <a:gd name="T118" fmla="*/ 656 w 656"/>
                <a:gd name="T119" fmla="*/ 103 h 656"/>
                <a:gd name="T120" fmla="*/ 551 w 656"/>
                <a:gd name="T121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656">
                  <a:moveTo>
                    <a:pt x="551" y="0"/>
                  </a:moveTo>
                  <a:lnTo>
                    <a:pt x="0" y="0"/>
                  </a:lnTo>
                  <a:cubicBezTo>
                    <a:pt x="0" y="4"/>
                    <a:pt x="1" y="8"/>
                    <a:pt x="1" y="11"/>
                  </a:cubicBezTo>
                  <a:cubicBezTo>
                    <a:pt x="1" y="17"/>
                    <a:pt x="1" y="22"/>
                    <a:pt x="1" y="27"/>
                  </a:cubicBezTo>
                  <a:cubicBezTo>
                    <a:pt x="2" y="33"/>
                    <a:pt x="2" y="39"/>
                    <a:pt x="3" y="45"/>
                  </a:cubicBezTo>
                  <a:cubicBezTo>
                    <a:pt x="3" y="50"/>
                    <a:pt x="4" y="55"/>
                    <a:pt x="4" y="61"/>
                  </a:cubicBezTo>
                  <a:cubicBezTo>
                    <a:pt x="5" y="67"/>
                    <a:pt x="6" y="73"/>
                    <a:pt x="7" y="79"/>
                  </a:cubicBezTo>
                  <a:cubicBezTo>
                    <a:pt x="7" y="84"/>
                    <a:pt x="8" y="89"/>
                    <a:pt x="9" y="94"/>
                  </a:cubicBezTo>
                  <a:cubicBezTo>
                    <a:pt x="10" y="100"/>
                    <a:pt x="11" y="105"/>
                    <a:pt x="12" y="111"/>
                  </a:cubicBezTo>
                  <a:cubicBezTo>
                    <a:pt x="13" y="116"/>
                    <a:pt x="14" y="121"/>
                    <a:pt x="15" y="126"/>
                  </a:cubicBezTo>
                  <a:cubicBezTo>
                    <a:pt x="16" y="132"/>
                    <a:pt x="17" y="138"/>
                    <a:pt x="19" y="144"/>
                  </a:cubicBezTo>
                  <a:cubicBezTo>
                    <a:pt x="20" y="148"/>
                    <a:pt x="21" y="153"/>
                    <a:pt x="22" y="158"/>
                  </a:cubicBezTo>
                  <a:cubicBezTo>
                    <a:pt x="24" y="164"/>
                    <a:pt x="26" y="170"/>
                    <a:pt x="27" y="176"/>
                  </a:cubicBezTo>
                  <a:cubicBezTo>
                    <a:pt x="29" y="180"/>
                    <a:pt x="30" y="185"/>
                    <a:pt x="31" y="189"/>
                  </a:cubicBezTo>
                  <a:cubicBezTo>
                    <a:pt x="33" y="195"/>
                    <a:pt x="35" y="201"/>
                    <a:pt x="37" y="207"/>
                  </a:cubicBezTo>
                  <a:cubicBezTo>
                    <a:pt x="39" y="211"/>
                    <a:pt x="40" y="215"/>
                    <a:pt x="42" y="220"/>
                  </a:cubicBezTo>
                  <a:cubicBezTo>
                    <a:pt x="44" y="226"/>
                    <a:pt x="47" y="232"/>
                    <a:pt x="49" y="237"/>
                  </a:cubicBezTo>
                  <a:cubicBezTo>
                    <a:pt x="51" y="241"/>
                    <a:pt x="52" y="246"/>
                    <a:pt x="54" y="250"/>
                  </a:cubicBezTo>
                  <a:cubicBezTo>
                    <a:pt x="56" y="256"/>
                    <a:pt x="59" y="261"/>
                    <a:pt x="62" y="267"/>
                  </a:cubicBezTo>
                  <a:cubicBezTo>
                    <a:pt x="64" y="271"/>
                    <a:pt x="65" y="275"/>
                    <a:pt x="67" y="279"/>
                  </a:cubicBezTo>
                  <a:cubicBezTo>
                    <a:pt x="70" y="285"/>
                    <a:pt x="73" y="291"/>
                    <a:pt x="76" y="297"/>
                  </a:cubicBezTo>
                  <a:cubicBezTo>
                    <a:pt x="78" y="300"/>
                    <a:pt x="80" y="304"/>
                    <a:pt x="82" y="307"/>
                  </a:cubicBezTo>
                  <a:cubicBezTo>
                    <a:pt x="85" y="313"/>
                    <a:pt x="89" y="319"/>
                    <a:pt x="92" y="325"/>
                  </a:cubicBezTo>
                  <a:cubicBezTo>
                    <a:pt x="94" y="329"/>
                    <a:pt x="96" y="332"/>
                    <a:pt x="98" y="335"/>
                  </a:cubicBezTo>
                  <a:cubicBezTo>
                    <a:pt x="102" y="341"/>
                    <a:pt x="106" y="347"/>
                    <a:pt x="110" y="353"/>
                  </a:cubicBezTo>
                  <a:cubicBezTo>
                    <a:pt x="112" y="356"/>
                    <a:pt x="113" y="359"/>
                    <a:pt x="115" y="362"/>
                  </a:cubicBezTo>
                  <a:cubicBezTo>
                    <a:pt x="120" y="368"/>
                    <a:pt x="124" y="375"/>
                    <a:pt x="129" y="381"/>
                  </a:cubicBezTo>
                  <a:cubicBezTo>
                    <a:pt x="130" y="383"/>
                    <a:pt x="132" y="385"/>
                    <a:pt x="134" y="388"/>
                  </a:cubicBezTo>
                  <a:cubicBezTo>
                    <a:pt x="139" y="395"/>
                    <a:pt x="145" y="402"/>
                    <a:pt x="150" y="409"/>
                  </a:cubicBezTo>
                  <a:cubicBezTo>
                    <a:pt x="151" y="410"/>
                    <a:pt x="152" y="411"/>
                    <a:pt x="153" y="413"/>
                  </a:cubicBezTo>
                  <a:cubicBezTo>
                    <a:pt x="180" y="445"/>
                    <a:pt x="211" y="476"/>
                    <a:pt x="244" y="503"/>
                  </a:cubicBezTo>
                  <a:cubicBezTo>
                    <a:pt x="245" y="504"/>
                    <a:pt x="246" y="505"/>
                    <a:pt x="248" y="506"/>
                  </a:cubicBezTo>
                  <a:cubicBezTo>
                    <a:pt x="255" y="512"/>
                    <a:pt x="261" y="517"/>
                    <a:pt x="269" y="523"/>
                  </a:cubicBezTo>
                  <a:cubicBezTo>
                    <a:pt x="271" y="524"/>
                    <a:pt x="273" y="526"/>
                    <a:pt x="275" y="527"/>
                  </a:cubicBezTo>
                  <a:cubicBezTo>
                    <a:pt x="282" y="532"/>
                    <a:pt x="288" y="537"/>
                    <a:pt x="294" y="541"/>
                  </a:cubicBezTo>
                  <a:cubicBezTo>
                    <a:pt x="297" y="543"/>
                    <a:pt x="300" y="545"/>
                    <a:pt x="303" y="547"/>
                  </a:cubicBezTo>
                  <a:cubicBezTo>
                    <a:pt x="309" y="551"/>
                    <a:pt x="315" y="555"/>
                    <a:pt x="321" y="558"/>
                  </a:cubicBezTo>
                  <a:cubicBezTo>
                    <a:pt x="324" y="560"/>
                    <a:pt x="328" y="562"/>
                    <a:pt x="331" y="564"/>
                  </a:cubicBezTo>
                  <a:cubicBezTo>
                    <a:pt x="337" y="567"/>
                    <a:pt x="343" y="571"/>
                    <a:pt x="349" y="574"/>
                  </a:cubicBezTo>
                  <a:cubicBezTo>
                    <a:pt x="352" y="576"/>
                    <a:pt x="356" y="578"/>
                    <a:pt x="359" y="580"/>
                  </a:cubicBezTo>
                  <a:cubicBezTo>
                    <a:pt x="365" y="583"/>
                    <a:pt x="371" y="586"/>
                    <a:pt x="377" y="589"/>
                  </a:cubicBezTo>
                  <a:cubicBezTo>
                    <a:pt x="381" y="591"/>
                    <a:pt x="385" y="593"/>
                    <a:pt x="389" y="594"/>
                  </a:cubicBezTo>
                  <a:cubicBezTo>
                    <a:pt x="395" y="597"/>
                    <a:pt x="401" y="600"/>
                    <a:pt x="406" y="602"/>
                  </a:cubicBezTo>
                  <a:cubicBezTo>
                    <a:pt x="411" y="604"/>
                    <a:pt x="415" y="606"/>
                    <a:pt x="419" y="607"/>
                  </a:cubicBezTo>
                  <a:cubicBezTo>
                    <a:pt x="425" y="610"/>
                    <a:pt x="430" y="612"/>
                    <a:pt x="436" y="614"/>
                  </a:cubicBezTo>
                  <a:cubicBezTo>
                    <a:pt x="441" y="616"/>
                    <a:pt x="445" y="617"/>
                    <a:pt x="449" y="619"/>
                  </a:cubicBezTo>
                  <a:cubicBezTo>
                    <a:pt x="455" y="621"/>
                    <a:pt x="461" y="623"/>
                    <a:pt x="467" y="625"/>
                  </a:cubicBezTo>
                  <a:cubicBezTo>
                    <a:pt x="471" y="626"/>
                    <a:pt x="476" y="628"/>
                    <a:pt x="481" y="629"/>
                  </a:cubicBezTo>
                  <a:cubicBezTo>
                    <a:pt x="486" y="631"/>
                    <a:pt x="492" y="632"/>
                    <a:pt x="498" y="634"/>
                  </a:cubicBezTo>
                  <a:cubicBezTo>
                    <a:pt x="503" y="635"/>
                    <a:pt x="508" y="636"/>
                    <a:pt x="512" y="637"/>
                  </a:cubicBezTo>
                  <a:cubicBezTo>
                    <a:pt x="518" y="639"/>
                    <a:pt x="524" y="640"/>
                    <a:pt x="530" y="642"/>
                  </a:cubicBezTo>
                  <a:cubicBezTo>
                    <a:pt x="535" y="643"/>
                    <a:pt x="540" y="644"/>
                    <a:pt x="545" y="644"/>
                  </a:cubicBezTo>
                  <a:cubicBezTo>
                    <a:pt x="551" y="646"/>
                    <a:pt x="556" y="647"/>
                    <a:pt x="562" y="648"/>
                  </a:cubicBezTo>
                  <a:cubicBezTo>
                    <a:pt x="567" y="648"/>
                    <a:pt x="572" y="649"/>
                    <a:pt x="577" y="650"/>
                  </a:cubicBezTo>
                  <a:cubicBezTo>
                    <a:pt x="583" y="651"/>
                    <a:pt x="589" y="651"/>
                    <a:pt x="595" y="652"/>
                  </a:cubicBezTo>
                  <a:cubicBezTo>
                    <a:pt x="601" y="653"/>
                    <a:pt x="606" y="653"/>
                    <a:pt x="611" y="654"/>
                  </a:cubicBezTo>
                  <a:cubicBezTo>
                    <a:pt x="617" y="654"/>
                    <a:pt x="623" y="655"/>
                    <a:pt x="629" y="655"/>
                  </a:cubicBezTo>
                  <a:cubicBezTo>
                    <a:pt x="634" y="655"/>
                    <a:pt x="639" y="655"/>
                    <a:pt x="645" y="656"/>
                  </a:cubicBezTo>
                  <a:cubicBezTo>
                    <a:pt x="648" y="656"/>
                    <a:pt x="652" y="656"/>
                    <a:pt x="656" y="656"/>
                  </a:cubicBezTo>
                  <a:lnTo>
                    <a:pt x="656" y="103"/>
                  </a:lnTo>
                  <a:cubicBezTo>
                    <a:pt x="601" y="97"/>
                    <a:pt x="557" y="54"/>
                    <a:pt x="5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40538BFC-328D-4BFE-9BCE-9D246D2E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379"/>
              <a:ext cx="198" cy="198"/>
            </a:xfrm>
            <a:custGeom>
              <a:avLst/>
              <a:gdLst>
                <a:gd name="T0" fmla="*/ 658 w 658"/>
                <a:gd name="T1" fmla="*/ 1 h 656"/>
                <a:gd name="T2" fmla="*/ 102 w 658"/>
                <a:gd name="T3" fmla="*/ 0 h 656"/>
                <a:gd name="T4" fmla="*/ 0 w 658"/>
                <a:gd name="T5" fmla="*/ 103 h 656"/>
                <a:gd name="T6" fmla="*/ 0 w 658"/>
                <a:gd name="T7" fmla="*/ 656 h 656"/>
                <a:gd name="T8" fmla="*/ 658 w 658"/>
                <a:gd name="T9" fmla="*/ 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656">
                  <a:moveTo>
                    <a:pt x="658" y="1"/>
                  </a:moveTo>
                  <a:lnTo>
                    <a:pt x="102" y="0"/>
                  </a:lnTo>
                  <a:cubicBezTo>
                    <a:pt x="96" y="55"/>
                    <a:pt x="54" y="97"/>
                    <a:pt x="0" y="103"/>
                  </a:cubicBezTo>
                  <a:lnTo>
                    <a:pt x="0" y="656"/>
                  </a:lnTo>
                  <a:cubicBezTo>
                    <a:pt x="360" y="649"/>
                    <a:pt x="651" y="359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03DFF7F-2858-4688-A868-89EE8DCF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172"/>
              <a:ext cx="198" cy="199"/>
            </a:xfrm>
            <a:custGeom>
              <a:avLst/>
              <a:gdLst>
                <a:gd name="T0" fmla="*/ 656 w 656"/>
                <a:gd name="T1" fmla="*/ 553 h 657"/>
                <a:gd name="T2" fmla="*/ 644 w 656"/>
                <a:gd name="T3" fmla="*/ 0 h 657"/>
                <a:gd name="T4" fmla="*/ 611 w 656"/>
                <a:gd name="T5" fmla="*/ 2 h 657"/>
                <a:gd name="T6" fmla="*/ 577 w 656"/>
                <a:gd name="T7" fmla="*/ 6 h 657"/>
                <a:gd name="T8" fmla="*/ 544 w 656"/>
                <a:gd name="T9" fmla="*/ 11 h 657"/>
                <a:gd name="T10" fmla="*/ 512 w 656"/>
                <a:gd name="T11" fmla="*/ 18 h 657"/>
                <a:gd name="T12" fmla="*/ 480 w 656"/>
                <a:gd name="T13" fmla="*/ 27 h 657"/>
                <a:gd name="T14" fmla="*/ 449 w 656"/>
                <a:gd name="T15" fmla="*/ 37 h 657"/>
                <a:gd name="T16" fmla="*/ 419 w 656"/>
                <a:gd name="T17" fmla="*/ 48 h 657"/>
                <a:gd name="T18" fmla="*/ 389 w 656"/>
                <a:gd name="T19" fmla="*/ 61 h 657"/>
                <a:gd name="T20" fmla="*/ 360 w 656"/>
                <a:gd name="T21" fmla="*/ 76 h 657"/>
                <a:gd name="T22" fmla="*/ 332 w 656"/>
                <a:gd name="T23" fmla="*/ 91 h 657"/>
                <a:gd name="T24" fmla="*/ 304 w 656"/>
                <a:gd name="T25" fmla="*/ 109 h 657"/>
                <a:gd name="T26" fmla="*/ 277 w 656"/>
                <a:gd name="T27" fmla="*/ 127 h 657"/>
                <a:gd name="T28" fmla="*/ 251 w 656"/>
                <a:gd name="T29" fmla="*/ 147 h 657"/>
                <a:gd name="T30" fmla="*/ 224 w 656"/>
                <a:gd name="T31" fmla="*/ 170 h 657"/>
                <a:gd name="T32" fmla="*/ 174 w 656"/>
                <a:gd name="T33" fmla="*/ 219 h 657"/>
                <a:gd name="T34" fmla="*/ 153 w 656"/>
                <a:gd name="T35" fmla="*/ 243 h 657"/>
                <a:gd name="T36" fmla="*/ 134 w 656"/>
                <a:gd name="T37" fmla="*/ 268 h 657"/>
                <a:gd name="T38" fmla="*/ 115 w 656"/>
                <a:gd name="T39" fmla="*/ 294 h 657"/>
                <a:gd name="T40" fmla="*/ 98 w 656"/>
                <a:gd name="T41" fmla="*/ 321 h 657"/>
                <a:gd name="T42" fmla="*/ 82 w 656"/>
                <a:gd name="T43" fmla="*/ 349 h 657"/>
                <a:gd name="T44" fmla="*/ 67 w 656"/>
                <a:gd name="T45" fmla="*/ 377 h 657"/>
                <a:gd name="T46" fmla="*/ 54 w 656"/>
                <a:gd name="T47" fmla="*/ 407 h 657"/>
                <a:gd name="T48" fmla="*/ 42 w 656"/>
                <a:gd name="T49" fmla="*/ 437 h 657"/>
                <a:gd name="T50" fmla="*/ 31 w 656"/>
                <a:gd name="T51" fmla="*/ 467 h 657"/>
                <a:gd name="T52" fmla="*/ 22 w 656"/>
                <a:gd name="T53" fmla="*/ 499 h 657"/>
                <a:gd name="T54" fmla="*/ 15 w 656"/>
                <a:gd name="T55" fmla="*/ 531 h 657"/>
                <a:gd name="T56" fmla="*/ 9 w 656"/>
                <a:gd name="T57" fmla="*/ 563 h 657"/>
                <a:gd name="T58" fmla="*/ 4 w 656"/>
                <a:gd name="T59" fmla="*/ 597 h 657"/>
                <a:gd name="T60" fmla="*/ 1 w 656"/>
                <a:gd name="T61" fmla="*/ 630 h 657"/>
                <a:gd name="T62" fmla="*/ 0 w 656"/>
                <a:gd name="T6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57">
                  <a:moveTo>
                    <a:pt x="551" y="657"/>
                  </a:moveTo>
                  <a:cubicBezTo>
                    <a:pt x="557" y="602"/>
                    <a:pt x="601" y="559"/>
                    <a:pt x="656" y="553"/>
                  </a:cubicBezTo>
                  <a:lnTo>
                    <a:pt x="656" y="0"/>
                  </a:lnTo>
                  <a:cubicBezTo>
                    <a:pt x="652" y="0"/>
                    <a:pt x="648" y="0"/>
                    <a:pt x="644" y="0"/>
                  </a:cubicBezTo>
                  <a:cubicBezTo>
                    <a:pt x="639" y="0"/>
                    <a:pt x="634" y="0"/>
                    <a:pt x="629" y="1"/>
                  </a:cubicBezTo>
                  <a:cubicBezTo>
                    <a:pt x="623" y="1"/>
                    <a:pt x="617" y="2"/>
                    <a:pt x="611" y="2"/>
                  </a:cubicBezTo>
                  <a:cubicBezTo>
                    <a:pt x="606" y="3"/>
                    <a:pt x="601" y="3"/>
                    <a:pt x="595" y="4"/>
                  </a:cubicBezTo>
                  <a:cubicBezTo>
                    <a:pt x="589" y="4"/>
                    <a:pt x="583" y="5"/>
                    <a:pt x="577" y="6"/>
                  </a:cubicBezTo>
                  <a:cubicBezTo>
                    <a:pt x="572" y="7"/>
                    <a:pt x="567" y="7"/>
                    <a:pt x="563" y="8"/>
                  </a:cubicBezTo>
                  <a:cubicBezTo>
                    <a:pt x="556" y="9"/>
                    <a:pt x="550" y="10"/>
                    <a:pt x="544" y="11"/>
                  </a:cubicBezTo>
                  <a:cubicBezTo>
                    <a:pt x="540" y="12"/>
                    <a:pt x="535" y="13"/>
                    <a:pt x="530" y="14"/>
                  </a:cubicBezTo>
                  <a:cubicBezTo>
                    <a:pt x="524" y="15"/>
                    <a:pt x="518" y="17"/>
                    <a:pt x="512" y="18"/>
                  </a:cubicBezTo>
                  <a:cubicBezTo>
                    <a:pt x="507" y="19"/>
                    <a:pt x="503" y="20"/>
                    <a:pt x="498" y="22"/>
                  </a:cubicBezTo>
                  <a:cubicBezTo>
                    <a:pt x="492" y="23"/>
                    <a:pt x="486" y="25"/>
                    <a:pt x="480" y="27"/>
                  </a:cubicBezTo>
                  <a:cubicBezTo>
                    <a:pt x="476" y="28"/>
                    <a:pt x="471" y="29"/>
                    <a:pt x="467" y="31"/>
                  </a:cubicBezTo>
                  <a:cubicBezTo>
                    <a:pt x="461" y="33"/>
                    <a:pt x="455" y="35"/>
                    <a:pt x="449" y="37"/>
                  </a:cubicBezTo>
                  <a:cubicBezTo>
                    <a:pt x="445" y="38"/>
                    <a:pt x="441" y="40"/>
                    <a:pt x="436" y="41"/>
                  </a:cubicBezTo>
                  <a:cubicBezTo>
                    <a:pt x="430" y="44"/>
                    <a:pt x="425" y="46"/>
                    <a:pt x="419" y="48"/>
                  </a:cubicBezTo>
                  <a:cubicBezTo>
                    <a:pt x="415" y="50"/>
                    <a:pt x="411" y="52"/>
                    <a:pt x="406" y="53"/>
                  </a:cubicBezTo>
                  <a:cubicBezTo>
                    <a:pt x="401" y="56"/>
                    <a:pt x="395" y="59"/>
                    <a:pt x="389" y="61"/>
                  </a:cubicBezTo>
                  <a:cubicBezTo>
                    <a:pt x="385" y="63"/>
                    <a:pt x="381" y="65"/>
                    <a:pt x="377" y="67"/>
                  </a:cubicBezTo>
                  <a:cubicBezTo>
                    <a:pt x="371" y="70"/>
                    <a:pt x="366" y="73"/>
                    <a:pt x="360" y="76"/>
                  </a:cubicBezTo>
                  <a:cubicBezTo>
                    <a:pt x="356" y="78"/>
                    <a:pt x="352" y="80"/>
                    <a:pt x="349" y="82"/>
                  </a:cubicBezTo>
                  <a:cubicBezTo>
                    <a:pt x="343" y="85"/>
                    <a:pt x="337" y="88"/>
                    <a:pt x="332" y="91"/>
                  </a:cubicBezTo>
                  <a:cubicBezTo>
                    <a:pt x="328" y="93"/>
                    <a:pt x="325" y="95"/>
                    <a:pt x="321" y="98"/>
                  </a:cubicBezTo>
                  <a:cubicBezTo>
                    <a:pt x="315" y="101"/>
                    <a:pt x="310" y="105"/>
                    <a:pt x="304" y="109"/>
                  </a:cubicBezTo>
                  <a:cubicBezTo>
                    <a:pt x="301" y="111"/>
                    <a:pt x="297" y="113"/>
                    <a:pt x="294" y="115"/>
                  </a:cubicBezTo>
                  <a:cubicBezTo>
                    <a:pt x="288" y="119"/>
                    <a:pt x="283" y="123"/>
                    <a:pt x="277" y="127"/>
                  </a:cubicBezTo>
                  <a:cubicBezTo>
                    <a:pt x="274" y="129"/>
                    <a:pt x="271" y="131"/>
                    <a:pt x="268" y="133"/>
                  </a:cubicBezTo>
                  <a:cubicBezTo>
                    <a:pt x="262" y="138"/>
                    <a:pt x="257" y="143"/>
                    <a:pt x="251" y="147"/>
                  </a:cubicBezTo>
                  <a:cubicBezTo>
                    <a:pt x="248" y="149"/>
                    <a:pt x="246" y="151"/>
                    <a:pt x="243" y="153"/>
                  </a:cubicBezTo>
                  <a:cubicBezTo>
                    <a:pt x="237" y="159"/>
                    <a:pt x="230" y="165"/>
                    <a:pt x="224" y="170"/>
                  </a:cubicBezTo>
                  <a:cubicBezTo>
                    <a:pt x="222" y="172"/>
                    <a:pt x="221" y="173"/>
                    <a:pt x="219" y="174"/>
                  </a:cubicBezTo>
                  <a:cubicBezTo>
                    <a:pt x="204" y="188"/>
                    <a:pt x="189" y="204"/>
                    <a:pt x="174" y="219"/>
                  </a:cubicBezTo>
                  <a:cubicBezTo>
                    <a:pt x="173" y="221"/>
                    <a:pt x="171" y="223"/>
                    <a:pt x="169" y="225"/>
                  </a:cubicBezTo>
                  <a:cubicBezTo>
                    <a:pt x="164" y="231"/>
                    <a:pt x="159" y="237"/>
                    <a:pt x="153" y="243"/>
                  </a:cubicBezTo>
                  <a:cubicBezTo>
                    <a:pt x="151" y="246"/>
                    <a:pt x="149" y="249"/>
                    <a:pt x="147" y="252"/>
                  </a:cubicBezTo>
                  <a:cubicBezTo>
                    <a:pt x="142" y="258"/>
                    <a:pt x="138" y="263"/>
                    <a:pt x="134" y="268"/>
                  </a:cubicBezTo>
                  <a:cubicBezTo>
                    <a:pt x="131" y="272"/>
                    <a:pt x="129" y="275"/>
                    <a:pt x="126" y="279"/>
                  </a:cubicBezTo>
                  <a:cubicBezTo>
                    <a:pt x="123" y="284"/>
                    <a:pt x="119" y="289"/>
                    <a:pt x="115" y="294"/>
                  </a:cubicBezTo>
                  <a:cubicBezTo>
                    <a:pt x="113" y="298"/>
                    <a:pt x="110" y="302"/>
                    <a:pt x="108" y="306"/>
                  </a:cubicBezTo>
                  <a:cubicBezTo>
                    <a:pt x="105" y="311"/>
                    <a:pt x="101" y="316"/>
                    <a:pt x="98" y="321"/>
                  </a:cubicBezTo>
                  <a:cubicBezTo>
                    <a:pt x="96" y="325"/>
                    <a:pt x="93" y="329"/>
                    <a:pt x="91" y="334"/>
                  </a:cubicBezTo>
                  <a:cubicBezTo>
                    <a:pt x="88" y="339"/>
                    <a:pt x="85" y="344"/>
                    <a:pt x="82" y="349"/>
                  </a:cubicBezTo>
                  <a:cubicBezTo>
                    <a:pt x="80" y="353"/>
                    <a:pt x="78" y="358"/>
                    <a:pt x="75" y="362"/>
                  </a:cubicBezTo>
                  <a:cubicBezTo>
                    <a:pt x="73" y="367"/>
                    <a:pt x="70" y="372"/>
                    <a:pt x="67" y="377"/>
                  </a:cubicBezTo>
                  <a:cubicBezTo>
                    <a:pt x="65" y="382"/>
                    <a:pt x="63" y="386"/>
                    <a:pt x="61" y="391"/>
                  </a:cubicBezTo>
                  <a:cubicBezTo>
                    <a:pt x="59" y="396"/>
                    <a:pt x="56" y="401"/>
                    <a:pt x="54" y="407"/>
                  </a:cubicBezTo>
                  <a:cubicBezTo>
                    <a:pt x="52" y="411"/>
                    <a:pt x="50" y="416"/>
                    <a:pt x="48" y="421"/>
                  </a:cubicBezTo>
                  <a:cubicBezTo>
                    <a:pt x="46" y="426"/>
                    <a:pt x="44" y="431"/>
                    <a:pt x="42" y="437"/>
                  </a:cubicBezTo>
                  <a:cubicBezTo>
                    <a:pt x="40" y="442"/>
                    <a:pt x="39" y="446"/>
                    <a:pt x="37" y="451"/>
                  </a:cubicBezTo>
                  <a:cubicBezTo>
                    <a:pt x="35" y="457"/>
                    <a:pt x="33" y="462"/>
                    <a:pt x="31" y="467"/>
                  </a:cubicBezTo>
                  <a:cubicBezTo>
                    <a:pt x="30" y="472"/>
                    <a:pt x="29" y="477"/>
                    <a:pt x="27" y="482"/>
                  </a:cubicBezTo>
                  <a:cubicBezTo>
                    <a:pt x="25" y="488"/>
                    <a:pt x="24" y="493"/>
                    <a:pt x="22" y="499"/>
                  </a:cubicBezTo>
                  <a:cubicBezTo>
                    <a:pt x="21" y="504"/>
                    <a:pt x="20" y="509"/>
                    <a:pt x="19" y="514"/>
                  </a:cubicBezTo>
                  <a:cubicBezTo>
                    <a:pt x="17" y="520"/>
                    <a:pt x="16" y="525"/>
                    <a:pt x="15" y="531"/>
                  </a:cubicBezTo>
                  <a:cubicBezTo>
                    <a:pt x="14" y="536"/>
                    <a:pt x="13" y="541"/>
                    <a:pt x="12" y="546"/>
                  </a:cubicBezTo>
                  <a:cubicBezTo>
                    <a:pt x="11" y="552"/>
                    <a:pt x="10" y="558"/>
                    <a:pt x="9" y="563"/>
                  </a:cubicBezTo>
                  <a:cubicBezTo>
                    <a:pt x="8" y="569"/>
                    <a:pt x="7" y="574"/>
                    <a:pt x="6" y="579"/>
                  </a:cubicBezTo>
                  <a:cubicBezTo>
                    <a:pt x="6" y="585"/>
                    <a:pt x="5" y="591"/>
                    <a:pt x="4" y="597"/>
                  </a:cubicBezTo>
                  <a:cubicBezTo>
                    <a:pt x="4" y="602"/>
                    <a:pt x="3" y="607"/>
                    <a:pt x="3" y="612"/>
                  </a:cubicBezTo>
                  <a:cubicBezTo>
                    <a:pt x="2" y="618"/>
                    <a:pt x="2" y="624"/>
                    <a:pt x="1" y="630"/>
                  </a:cubicBezTo>
                  <a:cubicBezTo>
                    <a:pt x="1" y="635"/>
                    <a:pt x="1" y="641"/>
                    <a:pt x="1" y="646"/>
                  </a:cubicBezTo>
                  <a:cubicBezTo>
                    <a:pt x="1" y="650"/>
                    <a:pt x="0" y="653"/>
                    <a:pt x="0" y="657"/>
                  </a:cubicBezTo>
                  <a:lnTo>
                    <a:pt x="551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B2C665D-9DD3-4C7B-9EBF-014C26EE7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" y="1236"/>
              <a:ext cx="250" cy="241"/>
            </a:xfrm>
            <a:custGeom>
              <a:avLst/>
              <a:gdLst>
                <a:gd name="T0" fmla="*/ 610 w 827"/>
                <a:gd name="T1" fmla="*/ 401 h 798"/>
                <a:gd name="T2" fmla="*/ 610 w 827"/>
                <a:gd name="T3" fmla="*/ 399 h 798"/>
                <a:gd name="T4" fmla="*/ 413 w 827"/>
                <a:gd name="T5" fmla="*/ 191 h 798"/>
                <a:gd name="T6" fmla="*/ 219 w 827"/>
                <a:gd name="T7" fmla="*/ 397 h 798"/>
                <a:gd name="T8" fmla="*/ 219 w 827"/>
                <a:gd name="T9" fmla="*/ 399 h 798"/>
                <a:gd name="T10" fmla="*/ 415 w 827"/>
                <a:gd name="T11" fmla="*/ 606 h 798"/>
                <a:gd name="T12" fmla="*/ 610 w 827"/>
                <a:gd name="T13" fmla="*/ 401 h 798"/>
                <a:gd name="T14" fmla="*/ 0 w 827"/>
                <a:gd name="T15" fmla="*/ 401 h 798"/>
                <a:gd name="T16" fmla="*/ 0 w 827"/>
                <a:gd name="T17" fmla="*/ 399 h 798"/>
                <a:gd name="T18" fmla="*/ 415 w 827"/>
                <a:gd name="T19" fmla="*/ 0 h 798"/>
                <a:gd name="T20" fmla="*/ 827 w 827"/>
                <a:gd name="T21" fmla="*/ 397 h 798"/>
                <a:gd name="T22" fmla="*/ 827 w 827"/>
                <a:gd name="T23" fmla="*/ 399 h 798"/>
                <a:gd name="T24" fmla="*/ 413 w 827"/>
                <a:gd name="T25" fmla="*/ 798 h 798"/>
                <a:gd name="T26" fmla="*/ 0 w 827"/>
                <a:gd name="T27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7" h="798">
                  <a:moveTo>
                    <a:pt x="610" y="401"/>
                  </a:moveTo>
                  <a:lnTo>
                    <a:pt x="610" y="399"/>
                  </a:lnTo>
                  <a:cubicBezTo>
                    <a:pt x="610" y="288"/>
                    <a:pt x="530" y="191"/>
                    <a:pt x="413" y="191"/>
                  </a:cubicBezTo>
                  <a:cubicBezTo>
                    <a:pt x="297" y="191"/>
                    <a:pt x="219" y="286"/>
                    <a:pt x="219" y="397"/>
                  </a:cubicBezTo>
                  <a:lnTo>
                    <a:pt x="219" y="399"/>
                  </a:lnTo>
                  <a:cubicBezTo>
                    <a:pt x="219" y="510"/>
                    <a:pt x="299" y="606"/>
                    <a:pt x="415" y="606"/>
                  </a:cubicBezTo>
                  <a:cubicBezTo>
                    <a:pt x="532" y="606"/>
                    <a:pt x="610" y="512"/>
                    <a:pt x="610" y="401"/>
                  </a:cubicBezTo>
                  <a:close/>
                  <a:moveTo>
                    <a:pt x="0" y="401"/>
                  </a:moveTo>
                  <a:lnTo>
                    <a:pt x="0" y="399"/>
                  </a:lnTo>
                  <a:cubicBezTo>
                    <a:pt x="0" y="178"/>
                    <a:pt x="178" y="0"/>
                    <a:pt x="415" y="0"/>
                  </a:cubicBezTo>
                  <a:cubicBezTo>
                    <a:pt x="652" y="0"/>
                    <a:pt x="827" y="176"/>
                    <a:pt x="827" y="397"/>
                  </a:cubicBezTo>
                  <a:lnTo>
                    <a:pt x="827" y="399"/>
                  </a:lnTo>
                  <a:cubicBezTo>
                    <a:pt x="827" y="619"/>
                    <a:pt x="650" y="798"/>
                    <a:pt x="413" y="798"/>
                  </a:cubicBezTo>
                  <a:cubicBezTo>
                    <a:pt x="176" y="798"/>
                    <a:pt x="0" y="621"/>
                    <a:pt x="0" y="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B20EEBC-81E9-42B8-8285-4B94B439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237"/>
              <a:ext cx="202" cy="240"/>
            </a:xfrm>
            <a:custGeom>
              <a:avLst/>
              <a:gdLst>
                <a:gd name="T0" fmla="*/ 0 w 670"/>
                <a:gd name="T1" fmla="*/ 667 h 794"/>
                <a:gd name="T2" fmla="*/ 118 w 670"/>
                <a:gd name="T3" fmla="*/ 525 h 794"/>
                <a:gd name="T4" fmla="*/ 367 w 670"/>
                <a:gd name="T5" fmla="*/ 617 h 794"/>
                <a:gd name="T6" fmla="*/ 455 w 670"/>
                <a:gd name="T7" fmla="*/ 565 h 794"/>
                <a:gd name="T8" fmla="*/ 455 w 670"/>
                <a:gd name="T9" fmla="*/ 562 h 794"/>
                <a:gd name="T10" fmla="*/ 326 w 670"/>
                <a:gd name="T11" fmla="*/ 489 h 794"/>
                <a:gd name="T12" fmla="*/ 36 w 670"/>
                <a:gd name="T13" fmla="*/ 248 h 794"/>
                <a:gd name="T14" fmla="*/ 36 w 670"/>
                <a:gd name="T15" fmla="*/ 245 h 794"/>
                <a:gd name="T16" fmla="*/ 333 w 670"/>
                <a:gd name="T17" fmla="*/ 0 h 794"/>
                <a:gd name="T18" fmla="*/ 649 w 670"/>
                <a:gd name="T19" fmla="*/ 102 h 794"/>
                <a:gd name="T20" fmla="*/ 543 w 670"/>
                <a:gd name="T21" fmla="*/ 252 h 794"/>
                <a:gd name="T22" fmla="*/ 328 w 670"/>
                <a:gd name="T23" fmla="*/ 176 h 794"/>
                <a:gd name="T24" fmla="*/ 251 w 670"/>
                <a:gd name="T25" fmla="*/ 226 h 794"/>
                <a:gd name="T26" fmla="*/ 251 w 670"/>
                <a:gd name="T27" fmla="*/ 228 h 794"/>
                <a:gd name="T28" fmla="*/ 384 w 670"/>
                <a:gd name="T29" fmla="*/ 302 h 794"/>
                <a:gd name="T30" fmla="*/ 670 w 670"/>
                <a:gd name="T31" fmla="*/ 542 h 794"/>
                <a:gd name="T32" fmla="*/ 670 w 670"/>
                <a:gd name="T33" fmla="*/ 544 h 794"/>
                <a:gd name="T34" fmla="*/ 360 w 670"/>
                <a:gd name="T35" fmla="*/ 794 h 794"/>
                <a:gd name="T36" fmla="*/ 0 w 670"/>
                <a:gd name="T37" fmla="*/ 667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794">
                  <a:moveTo>
                    <a:pt x="0" y="667"/>
                  </a:moveTo>
                  <a:lnTo>
                    <a:pt x="118" y="525"/>
                  </a:lnTo>
                  <a:cubicBezTo>
                    <a:pt x="194" y="585"/>
                    <a:pt x="279" y="617"/>
                    <a:pt x="367" y="617"/>
                  </a:cubicBezTo>
                  <a:cubicBezTo>
                    <a:pt x="424" y="617"/>
                    <a:pt x="455" y="597"/>
                    <a:pt x="455" y="565"/>
                  </a:cubicBezTo>
                  <a:lnTo>
                    <a:pt x="455" y="562"/>
                  </a:lnTo>
                  <a:cubicBezTo>
                    <a:pt x="455" y="531"/>
                    <a:pt x="430" y="513"/>
                    <a:pt x="326" y="489"/>
                  </a:cubicBezTo>
                  <a:cubicBezTo>
                    <a:pt x="162" y="452"/>
                    <a:pt x="36" y="406"/>
                    <a:pt x="36" y="248"/>
                  </a:cubicBezTo>
                  <a:lnTo>
                    <a:pt x="36" y="245"/>
                  </a:lnTo>
                  <a:cubicBezTo>
                    <a:pt x="36" y="103"/>
                    <a:pt x="149" y="0"/>
                    <a:pt x="333" y="0"/>
                  </a:cubicBezTo>
                  <a:cubicBezTo>
                    <a:pt x="464" y="0"/>
                    <a:pt x="566" y="35"/>
                    <a:pt x="649" y="102"/>
                  </a:cubicBezTo>
                  <a:lnTo>
                    <a:pt x="543" y="252"/>
                  </a:lnTo>
                  <a:cubicBezTo>
                    <a:pt x="473" y="203"/>
                    <a:pt x="396" y="176"/>
                    <a:pt x="328" y="176"/>
                  </a:cubicBezTo>
                  <a:cubicBezTo>
                    <a:pt x="276" y="176"/>
                    <a:pt x="251" y="198"/>
                    <a:pt x="251" y="226"/>
                  </a:cubicBezTo>
                  <a:lnTo>
                    <a:pt x="251" y="228"/>
                  </a:lnTo>
                  <a:cubicBezTo>
                    <a:pt x="251" y="263"/>
                    <a:pt x="277" y="278"/>
                    <a:pt x="384" y="302"/>
                  </a:cubicBezTo>
                  <a:cubicBezTo>
                    <a:pt x="560" y="341"/>
                    <a:pt x="670" y="398"/>
                    <a:pt x="670" y="542"/>
                  </a:cubicBezTo>
                  <a:lnTo>
                    <a:pt x="670" y="544"/>
                  </a:lnTo>
                  <a:cubicBezTo>
                    <a:pt x="670" y="700"/>
                    <a:pt x="546" y="794"/>
                    <a:pt x="360" y="794"/>
                  </a:cubicBezTo>
                  <a:cubicBezTo>
                    <a:pt x="224" y="794"/>
                    <a:pt x="94" y="751"/>
                    <a:pt x="0" y="6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46886FF5-0E52-4DDA-A6C3-3A191785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1240"/>
              <a:ext cx="360" cy="234"/>
            </a:xfrm>
            <a:custGeom>
              <a:avLst/>
              <a:gdLst>
                <a:gd name="T0" fmla="*/ 0 w 360"/>
                <a:gd name="T1" fmla="*/ 1 h 234"/>
                <a:gd name="T2" fmla="*/ 68 w 360"/>
                <a:gd name="T3" fmla="*/ 1 h 234"/>
                <a:gd name="T4" fmla="*/ 108 w 360"/>
                <a:gd name="T5" fmla="*/ 135 h 234"/>
                <a:gd name="T6" fmla="*/ 153 w 360"/>
                <a:gd name="T7" fmla="*/ 0 h 234"/>
                <a:gd name="T8" fmla="*/ 208 w 360"/>
                <a:gd name="T9" fmla="*/ 0 h 234"/>
                <a:gd name="T10" fmla="*/ 253 w 360"/>
                <a:gd name="T11" fmla="*/ 135 h 234"/>
                <a:gd name="T12" fmla="*/ 294 w 360"/>
                <a:gd name="T13" fmla="*/ 1 h 234"/>
                <a:gd name="T14" fmla="*/ 360 w 360"/>
                <a:gd name="T15" fmla="*/ 1 h 234"/>
                <a:gd name="T16" fmla="*/ 282 w 360"/>
                <a:gd name="T17" fmla="*/ 234 h 234"/>
                <a:gd name="T18" fmla="*/ 226 w 360"/>
                <a:gd name="T19" fmla="*/ 234 h 234"/>
                <a:gd name="T20" fmla="*/ 180 w 360"/>
                <a:gd name="T21" fmla="*/ 101 h 234"/>
                <a:gd name="T22" fmla="*/ 134 w 360"/>
                <a:gd name="T23" fmla="*/ 234 h 234"/>
                <a:gd name="T24" fmla="*/ 78 w 360"/>
                <a:gd name="T25" fmla="*/ 234 h 234"/>
                <a:gd name="T26" fmla="*/ 0 w 360"/>
                <a:gd name="T2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234">
                  <a:moveTo>
                    <a:pt x="0" y="1"/>
                  </a:moveTo>
                  <a:lnTo>
                    <a:pt x="68" y="1"/>
                  </a:lnTo>
                  <a:lnTo>
                    <a:pt x="108" y="135"/>
                  </a:lnTo>
                  <a:lnTo>
                    <a:pt x="153" y="0"/>
                  </a:lnTo>
                  <a:lnTo>
                    <a:pt x="208" y="0"/>
                  </a:lnTo>
                  <a:lnTo>
                    <a:pt x="253" y="135"/>
                  </a:lnTo>
                  <a:lnTo>
                    <a:pt x="294" y="1"/>
                  </a:lnTo>
                  <a:lnTo>
                    <a:pt x="360" y="1"/>
                  </a:lnTo>
                  <a:lnTo>
                    <a:pt x="282" y="234"/>
                  </a:lnTo>
                  <a:lnTo>
                    <a:pt x="226" y="234"/>
                  </a:lnTo>
                  <a:lnTo>
                    <a:pt x="180" y="101"/>
                  </a:lnTo>
                  <a:lnTo>
                    <a:pt x="134" y="234"/>
                  </a:lnTo>
                  <a:lnTo>
                    <a:pt x="78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368D4B22-22D1-4F16-8AEA-DD1D81649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7" y="1239"/>
              <a:ext cx="259" cy="234"/>
            </a:xfrm>
            <a:custGeom>
              <a:avLst/>
              <a:gdLst>
                <a:gd name="T0" fmla="*/ 513 w 859"/>
                <a:gd name="T1" fmla="*/ 471 h 774"/>
                <a:gd name="T2" fmla="*/ 428 w 859"/>
                <a:gd name="T3" fmla="*/ 253 h 774"/>
                <a:gd name="T4" fmla="*/ 341 w 859"/>
                <a:gd name="T5" fmla="*/ 471 h 774"/>
                <a:gd name="T6" fmla="*/ 513 w 859"/>
                <a:gd name="T7" fmla="*/ 471 h 774"/>
                <a:gd name="T8" fmla="*/ 327 w 859"/>
                <a:gd name="T9" fmla="*/ 0 h 774"/>
                <a:gd name="T10" fmla="*/ 532 w 859"/>
                <a:gd name="T11" fmla="*/ 0 h 774"/>
                <a:gd name="T12" fmla="*/ 859 w 859"/>
                <a:gd name="T13" fmla="*/ 774 h 774"/>
                <a:gd name="T14" fmla="*/ 631 w 859"/>
                <a:gd name="T15" fmla="*/ 774 h 774"/>
                <a:gd name="T16" fmla="*/ 575 w 859"/>
                <a:gd name="T17" fmla="*/ 636 h 774"/>
                <a:gd name="T18" fmla="*/ 279 w 859"/>
                <a:gd name="T19" fmla="*/ 636 h 774"/>
                <a:gd name="T20" fmla="*/ 224 w 859"/>
                <a:gd name="T21" fmla="*/ 774 h 774"/>
                <a:gd name="T22" fmla="*/ 0 w 859"/>
                <a:gd name="T23" fmla="*/ 774 h 774"/>
                <a:gd name="T24" fmla="*/ 327 w 859"/>
                <a:gd name="T25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9" h="774">
                  <a:moveTo>
                    <a:pt x="513" y="471"/>
                  </a:moveTo>
                  <a:lnTo>
                    <a:pt x="428" y="253"/>
                  </a:lnTo>
                  <a:lnTo>
                    <a:pt x="341" y="471"/>
                  </a:lnTo>
                  <a:lnTo>
                    <a:pt x="513" y="471"/>
                  </a:lnTo>
                  <a:close/>
                  <a:moveTo>
                    <a:pt x="327" y="0"/>
                  </a:moveTo>
                  <a:lnTo>
                    <a:pt x="532" y="0"/>
                  </a:lnTo>
                  <a:lnTo>
                    <a:pt x="859" y="774"/>
                  </a:lnTo>
                  <a:lnTo>
                    <a:pt x="631" y="774"/>
                  </a:lnTo>
                  <a:lnTo>
                    <a:pt x="575" y="636"/>
                  </a:lnTo>
                  <a:lnTo>
                    <a:pt x="279" y="636"/>
                  </a:lnTo>
                  <a:lnTo>
                    <a:pt x="224" y="774"/>
                  </a:lnTo>
                  <a:lnTo>
                    <a:pt x="0" y="77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069F24E7-378D-4D09-B4CD-494ECA40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" y="1241"/>
              <a:ext cx="176" cy="232"/>
            </a:xfrm>
            <a:custGeom>
              <a:avLst/>
              <a:gdLst>
                <a:gd name="T0" fmla="*/ 0 w 176"/>
                <a:gd name="T1" fmla="*/ 0 h 232"/>
                <a:gd name="T2" fmla="*/ 64 w 176"/>
                <a:gd name="T3" fmla="*/ 0 h 232"/>
                <a:gd name="T4" fmla="*/ 64 w 176"/>
                <a:gd name="T5" fmla="*/ 175 h 232"/>
                <a:gd name="T6" fmla="*/ 176 w 176"/>
                <a:gd name="T7" fmla="*/ 175 h 232"/>
                <a:gd name="T8" fmla="*/ 176 w 176"/>
                <a:gd name="T9" fmla="*/ 232 h 232"/>
                <a:gd name="T10" fmla="*/ 0 w 176"/>
                <a:gd name="T11" fmla="*/ 232 h 232"/>
                <a:gd name="T12" fmla="*/ 0 w 176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32">
                  <a:moveTo>
                    <a:pt x="0" y="0"/>
                  </a:moveTo>
                  <a:lnTo>
                    <a:pt x="64" y="0"/>
                  </a:lnTo>
                  <a:lnTo>
                    <a:pt x="64" y="175"/>
                  </a:lnTo>
                  <a:lnTo>
                    <a:pt x="176" y="175"/>
                  </a:lnTo>
                  <a:lnTo>
                    <a:pt x="176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BAF44C95-25A0-44C6-B9B4-6D1A1B06E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6" y="1241"/>
              <a:ext cx="220" cy="232"/>
            </a:xfrm>
            <a:custGeom>
              <a:avLst/>
              <a:gdLst>
                <a:gd name="T0" fmla="*/ 299 w 729"/>
                <a:gd name="T1" fmla="*/ 579 h 768"/>
                <a:gd name="T2" fmla="*/ 511 w 729"/>
                <a:gd name="T3" fmla="*/ 385 h 768"/>
                <a:gd name="T4" fmla="*/ 511 w 729"/>
                <a:gd name="T5" fmla="*/ 383 h 768"/>
                <a:gd name="T6" fmla="*/ 299 w 729"/>
                <a:gd name="T7" fmla="*/ 189 h 768"/>
                <a:gd name="T8" fmla="*/ 213 w 729"/>
                <a:gd name="T9" fmla="*/ 189 h 768"/>
                <a:gd name="T10" fmla="*/ 213 w 729"/>
                <a:gd name="T11" fmla="*/ 579 h 768"/>
                <a:gd name="T12" fmla="*/ 299 w 729"/>
                <a:gd name="T13" fmla="*/ 579 h 768"/>
                <a:gd name="T14" fmla="*/ 0 w 729"/>
                <a:gd name="T15" fmla="*/ 0 h 768"/>
                <a:gd name="T16" fmla="*/ 296 w 729"/>
                <a:gd name="T17" fmla="*/ 0 h 768"/>
                <a:gd name="T18" fmla="*/ 729 w 729"/>
                <a:gd name="T19" fmla="*/ 379 h 768"/>
                <a:gd name="T20" fmla="*/ 729 w 729"/>
                <a:gd name="T21" fmla="*/ 382 h 768"/>
                <a:gd name="T22" fmla="*/ 292 w 729"/>
                <a:gd name="T23" fmla="*/ 768 h 768"/>
                <a:gd name="T24" fmla="*/ 0 w 729"/>
                <a:gd name="T25" fmla="*/ 768 h 768"/>
                <a:gd name="T26" fmla="*/ 0 w 729"/>
                <a:gd name="T2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9" h="768">
                  <a:moveTo>
                    <a:pt x="299" y="579"/>
                  </a:moveTo>
                  <a:cubicBezTo>
                    <a:pt x="427" y="579"/>
                    <a:pt x="511" y="509"/>
                    <a:pt x="511" y="385"/>
                  </a:cubicBezTo>
                  <a:lnTo>
                    <a:pt x="511" y="383"/>
                  </a:lnTo>
                  <a:cubicBezTo>
                    <a:pt x="511" y="260"/>
                    <a:pt x="427" y="189"/>
                    <a:pt x="299" y="189"/>
                  </a:cubicBezTo>
                  <a:lnTo>
                    <a:pt x="213" y="189"/>
                  </a:lnTo>
                  <a:lnTo>
                    <a:pt x="213" y="579"/>
                  </a:lnTo>
                  <a:lnTo>
                    <a:pt x="299" y="579"/>
                  </a:lnTo>
                  <a:close/>
                  <a:moveTo>
                    <a:pt x="0" y="0"/>
                  </a:moveTo>
                  <a:lnTo>
                    <a:pt x="296" y="0"/>
                  </a:lnTo>
                  <a:cubicBezTo>
                    <a:pt x="570" y="0"/>
                    <a:pt x="729" y="158"/>
                    <a:pt x="729" y="379"/>
                  </a:cubicBezTo>
                  <a:lnTo>
                    <a:pt x="729" y="382"/>
                  </a:lnTo>
                  <a:cubicBezTo>
                    <a:pt x="729" y="603"/>
                    <a:pt x="568" y="768"/>
                    <a:pt x="292" y="768"/>
                  </a:cubicBezTo>
                  <a:lnTo>
                    <a:pt x="0" y="76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80CF1FCD-6E67-4035-9ABA-2D5A7990DE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3" y="1236"/>
              <a:ext cx="249" cy="241"/>
            </a:xfrm>
            <a:custGeom>
              <a:avLst/>
              <a:gdLst>
                <a:gd name="T0" fmla="*/ 610 w 827"/>
                <a:gd name="T1" fmla="*/ 401 h 798"/>
                <a:gd name="T2" fmla="*/ 610 w 827"/>
                <a:gd name="T3" fmla="*/ 399 h 798"/>
                <a:gd name="T4" fmla="*/ 412 w 827"/>
                <a:gd name="T5" fmla="*/ 191 h 798"/>
                <a:gd name="T6" fmla="*/ 218 w 827"/>
                <a:gd name="T7" fmla="*/ 397 h 798"/>
                <a:gd name="T8" fmla="*/ 218 w 827"/>
                <a:gd name="T9" fmla="*/ 399 h 798"/>
                <a:gd name="T10" fmla="*/ 414 w 827"/>
                <a:gd name="T11" fmla="*/ 606 h 798"/>
                <a:gd name="T12" fmla="*/ 610 w 827"/>
                <a:gd name="T13" fmla="*/ 401 h 798"/>
                <a:gd name="T14" fmla="*/ 0 w 827"/>
                <a:gd name="T15" fmla="*/ 401 h 798"/>
                <a:gd name="T16" fmla="*/ 0 w 827"/>
                <a:gd name="T17" fmla="*/ 399 h 798"/>
                <a:gd name="T18" fmla="*/ 414 w 827"/>
                <a:gd name="T19" fmla="*/ 0 h 798"/>
                <a:gd name="T20" fmla="*/ 827 w 827"/>
                <a:gd name="T21" fmla="*/ 397 h 798"/>
                <a:gd name="T22" fmla="*/ 827 w 827"/>
                <a:gd name="T23" fmla="*/ 399 h 798"/>
                <a:gd name="T24" fmla="*/ 412 w 827"/>
                <a:gd name="T25" fmla="*/ 798 h 798"/>
                <a:gd name="T26" fmla="*/ 0 w 827"/>
                <a:gd name="T27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7" h="798">
                  <a:moveTo>
                    <a:pt x="610" y="401"/>
                  </a:moveTo>
                  <a:lnTo>
                    <a:pt x="610" y="399"/>
                  </a:lnTo>
                  <a:cubicBezTo>
                    <a:pt x="610" y="288"/>
                    <a:pt x="530" y="191"/>
                    <a:pt x="412" y="191"/>
                  </a:cubicBezTo>
                  <a:cubicBezTo>
                    <a:pt x="296" y="191"/>
                    <a:pt x="218" y="286"/>
                    <a:pt x="218" y="397"/>
                  </a:cubicBezTo>
                  <a:lnTo>
                    <a:pt x="218" y="399"/>
                  </a:lnTo>
                  <a:cubicBezTo>
                    <a:pt x="218" y="510"/>
                    <a:pt x="298" y="606"/>
                    <a:pt x="414" y="606"/>
                  </a:cubicBezTo>
                  <a:cubicBezTo>
                    <a:pt x="532" y="606"/>
                    <a:pt x="610" y="512"/>
                    <a:pt x="610" y="401"/>
                  </a:cubicBezTo>
                  <a:close/>
                  <a:moveTo>
                    <a:pt x="0" y="401"/>
                  </a:moveTo>
                  <a:lnTo>
                    <a:pt x="0" y="399"/>
                  </a:lnTo>
                  <a:cubicBezTo>
                    <a:pt x="0" y="178"/>
                    <a:pt x="178" y="0"/>
                    <a:pt x="414" y="0"/>
                  </a:cubicBezTo>
                  <a:cubicBezTo>
                    <a:pt x="651" y="0"/>
                    <a:pt x="827" y="176"/>
                    <a:pt x="827" y="397"/>
                  </a:cubicBezTo>
                  <a:lnTo>
                    <a:pt x="827" y="399"/>
                  </a:lnTo>
                  <a:cubicBezTo>
                    <a:pt x="827" y="619"/>
                    <a:pt x="649" y="798"/>
                    <a:pt x="412" y="798"/>
                  </a:cubicBezTo>
                  <a:cubicBezTo>
                    <a:pt x="175" y="798"/>
                    <a:pt x="0" y="621"/>
                    <a:pt x="0" y="4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0A2D3707-DE96-4DF0-8666-5741802F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" y="1236"/>
              <a:ext cx="222" cy="241"/>
            </a:xfrm>
            <a:custGeom>
              <a:avLst/>
              <a:gdLst>
                <a:gd name="T0" fmla="*/ 0 w 736"/>
                <a:gd name="T1" fmla="*/ 401 h 798"/>
                <a:gd name="T2" fmla="*/ 0 w 736"/>
                <a:gd name="T3" fmla="*/ 399 h 798"/>
                <a:gd name="T4" fmla="*/ 405 w 736"/>
                <a:gd name="T5" fmla="*/ 0 h 798"/>
                <a:gd name="T6" fmla="*/ 730 w 736"/>
                <a:gd name="T7" fmla="*/ 160 h 798"/>
                <a:gd name="T8" fmla="*/ 570 w 736"/>
                <a:gd name="T9" fmla="*/ 284 h 798"/>
                <a:gd name="T10" fmla="*/ 402 w 736"/>
                <a:gd name="T11" fmla="*/ 194 h 798"/>
                <a:gd name="T12" fmla="*/ 219 w 736"/>
                <a:gd name="T13" fmla="*/ 397 h 798"/>
                <a:gd name="T14" fmla="*/ 219 w 736"/>
                <a:gd name="T15" fmla="*/ 399 h 798"/>
                <a:gd name="T16" fmla="*/ 402 w 736"/>
                <a:gd name="T17" fmla="*/ 604 h 798"/>
                <a:gd name="T18" fmla="*/ 576 w 736"/>
                <a:gd name="T19" fmla="*/ 511 h 798"/>
                <a:gd name="T20" fmla="*/ 736 w 736"/>
                <a:gd name="T21" fmla="*/ 625 h 798"/>
                <a:gd name="T22" fmla="*/ 396 w 736"/>
                <a:gd name="T23" fmla="*/ 798 h 798"/>
                <a:gd name="T24" fmla="*/ 0 w 736"/>
                <a:gd name="T25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798">
                  <a:moveTo>
                    <a:pt x="0" y="401"/>
                  </a:moveTo>
                  <a:lnTo>
                    <a:pt x="0" y="399"/>
                  </a:lnTo>
                  <a:cubicBezTo>
                    <a:pt x="0" y="175"/>
                    <a:pt x="172" y="0"/>
                    <a:pt x="405" y="0"/>
                  </a:cubicBezTo>
                  <a:cubicBezTo>
                    <a:pt x="561" y="0"/>
                    <a:pt x="662" y="65"/>
                    <a:pt x="730" y="160"/>
                  </a:cubicBezTo>
                  <a:lnTo>
                    <a:pt x="570" y="284"/>
                  </a:lnTo>
                  <a:cubicBezTo>
                    <a:pt x="526" y="229"/>
                    <a:pt x="476" y="194"/>
                    <a:pt x="402" y="194"/>
                  </a:cubicBezTo>
                  <a:cubicBezTo>
                    <a:pt x="295" y="194"/>
                    <a:pt x="219" y="285"/>
                    <a:pt x="219" y="397"/>
                  </a:cubicBezTo>
                  <a:lnTo>
                    <a:pt x="219" y="399"/>
                  </a:lnTo>
                  <a:cubicBezTo>
                    <a:pt x="219" y="514"/>
                    <a:pt x="295" y="604"/>
                    <a:pt x="402" y="604"/>
                  </a:cubicBezTo>
                  <a:cubicBezTo>
                    <a:pt x="483" y="604"/>
                    <a:pt x="530" y="567"/>
                    <a:pt x="576" y="511"/>
                  </a:cubicBezTo>
                  <a:lnTo>
                    <a:pt x="736" y="625"/>
                  </a:lnTo>
                  <a:cubicBezTo>
                    <a:pt x="663" y="724"/>
                    <a:pt x="566" y="798"/>
                    <a:pt x="396" y="798"/>
                  </a:cubicBezTo>
                  <a:cubicBezTo>
                    <a:pt x="177" y="798"/>
                    <a:pt x="0" y="630"/>
                    <a:pt x="0" y="4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1AEB637B-B003-432C-8984-6CE97E18A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" y="1241"/>
              <a:ext cx="213" cy="232"/>
            </a:xfrm>
            <a:custGeom>
              <a:avLst/>
              <a:gdLst>
                <a:gd name="T0" fmla="*/ 353 w 707"/>
                <a:gd name="T1" fmla="*/ 368 h 768"/>
                <a:gd name="T2" fmla="*/ 468 w 707"/>
                <a:gd name="T3" fmla="*/ 277 h 768"/>
                <a:gd name="T4" fmla="*/ 468 w 707"/>
                <a:gd name="T5" fmla="*/ 275 h 768"/>
                <a:gd name="T6" fmla="*/ 352 w 707"/>
                <a:gd name="T7" fmla="*/ 184 h 768"/>
                <a:gd name="T8" fmla="*/ 213 w 707"/>
                <a:gd name="T9" fmla="*/ 184 h 768"/>
                <a:gd name="T10" fmla="*/ 213 w 707"/>
                <a:gd name="T11" fmla="*/ 368 h 768"/>
                <a:gd name="T12" fmla="*/ 353 w 707"/>
                <a:gd name="T13" fmla="*/ 368 h 768"/>
                <a:gd name="T14" fmla="*/ 0 w 707"/>
                <a:gd name="T15" fmla="*/ 0 h 768"/>
                <a:gd name="T16" fmla="*/ 363 w 707"/>
                <a:gd name="T17" fmla="*/ 0 h 768"/>
                <a:gd name="T18" fmla="*/ 613 w 707"/>
                <a:gd name="T19" fmla="*/ 83 h 768"/>
                <a:gd name="T20" fmla="*/ 681 w 707"/>
                <a:gd name="T21" fmla="*/ 262 h 768"/>
                <a:gd name="T22" fmla="*/ 681 w 707"/>
                <a:gd name="T23" fmla="*/ 264 h 768"/>
                <a:gd name="T24" fmla="*/ 523 w 707"/>
                <a:gd name="T25" fmla="*/ 500 h 768"/>
                <a:gd name="T26" fmla="*/ 707 w 707"/>
                <a:gd name="T27" fmla="*/ 768 h 768"/>
                <a:gd name="T28" fmla="*/ 461 w 707"/>
                <a:gd name="T29" fmla="*/ 768 h 768"/>
                <a:gd name="T30" fmla="*/ 306 w 707"/>
                <a:gd name="T31" fmla="*/ 535 h 768"/>
                <a:gd name="T32" fmla="*/ 304 w 707"/>
                <a:gd name="T33" fmla="*/ 535 h 768"/>
                <a:gd name="T34" fmla="*/ 213 w 707"/>
                <a:gd name="T35" fmla="*/ 535 h 768"/>
                <a:gd name="T36" fmla="*/ 213 w 707"/>
                <a:gd name="T37" fmla="*/ 768 h 768"/>
                <a:gd name="T38" fmla="*/ 0 w 707"/>
                <a:gd name="T39" fmla="*/ 768 h 768"/>
                <a:gd name="T40" fmla="*/ 0 w 707"/>
                <a:gd name="T41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7" h="768">
                  <a:moveTo>
                    <a:pt x="353" y="368"/>
                  </a:moveTo>
                  <a:cubicBezTo>
                    <a:pt x="426" y="368"/>
                    <a:pt x="468" y="333"/>
                    <a:pt x="468" y="277"/>
                  </a:cubicBezTo>
                  <a:lnTo>
                    <a:pt x="468" y="275"/>
                  </a:lnTo>
                  <a:cubicBezTo>
                    <a:pt x="468" y="215"/>
                    <a:pt x="424" y="184"/>
                    <a:pt x="352" y="184"/>
                  </a:cubicBezTo>
                  <a:lnTo>
                    <a:pt x="213" y="184"/>
                  </a:lnTo>
                  <a:lnTo>
                    <a:pt x="213" y="368"/>
                  </a:lnTo>
                  <a:lnTo>
                    <a:pt x="353" y="368"/>
                  </a:lnTo>
                  <a:close/>
                  <a:moveTo>
                    <a:pt x="0" y="0"/>
                  </a:moveTo>
                  <a:lnTo>
                    <a:pt x="363" y="0"/>
                  </a:lnTo>
                  <a:cubicBezTo>
                    <a:pt x="481" y="0"/>
                    <a:pt x="562" y="31"/>
                    <a:pt x="613" y="83"/>
                  </a:cubicBezTo>
                  <a:cubicBezTo>
                    <a:pt x="658" y="127"/>
                    <a:pt x="681" y="186"/>
                    <a:pt x="681" y="262"/>
                  </a:cubicBezTo>
                  <a:lnTo>
                    <a:pt x="681" y="264"/>
                  </a:lnTo>
                  <a:cubicBezTo>
                    <a:pt x="681" y="382"/>
                    <a:pt x="619" y="459"/>
                    <a:pt x="523" y="500"/>
                  </a:cubicBezTo>
                  <a:lnTo>
                    <a:pt x="707" y="768"/>
                  </a:lnTo>
                  <a:lnTo>
                    <a:pt x="461" y="768"/>
                  </a:lnTo>
                  <a:lnTo>
                    <a:pt x="306" y="535"/>
                  </a:lnTo>
                  <a:lnTo>
                    <a:pt x="304" y="535"/>
                  </a:lnTo>
                  <a:lnTo>
                    <a:pt x="213" y="535"/>
                  </a:lnTo>
                  <a:lnTo>
                    <a:pt x="213" y="768"/>
                  </a:lnTo>
                  <a:lnTo>
                    <a:pt x="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DF7177C3-C7E8-4C2B-ACA6-AC83CDA2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" y="1241"/>
              <a:ext cx="216" cy="236"/>
            </a:xfrm>
            <a:custGeom>
              <a:avLst/>
              <a:gdLst>
                <a:gd name="T0" fmla="*/ 0 w 715"/>
                <a:gd name="T1" fmla="*/ 431 h 782"/>
                <a:gd name="T2" fmla="*/ 0 w 715"/>
                <a:gd name="T3" fmla="*/ 0 h 782"/>
                <a:gd name="T4" fmla="*/ 216 w 715"/>
                <a:gd name="T5" fmla="*/ 0 h 782"/>
                <a:gd name="T6" fmla="*/ 216 w 715"/>
                <a:gd name="T7" fmla="*/ 427 h 782"/>
                <a:gd name="T8" fmla="*/ 358 w 715"/>
                <a:gd name="T9" fmla="*/ 590 h 782"/>
                <a:gd name="T10" fmla="*/ 499 w 715"/>
                <a:gd name="T11" fmla="*/ 432 h 782"/>
                <a:gd name="T12" fmla="*/ 499 w 715"/>
                <a:gd name="T13" fmla="*/ 0 h 782"/>
                <a:gd name="T14" fmla="*/ 715 w 715"/>
                <a:gd name="T15" fmla="*/ 0 h 782"/>
                <a:gd name="T16" fmla="*/ 715 w 715"/>
                <a:gd name="T17" fmla="*/ 425 h 782"/>
                <a:gd name="T18" fmla="*/ 356 w 715"/>
                <a:gd name="T19" fmla="*/ 782 h 782"/>
                <a:gd name="T20" fmla="*/ 0 w 715"/>
                <a:gd name="T21" fmla="*/ 43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5" h="782">
                  <a:moveTo>
                    <a:pt x="0" y="431"/>
                  </a:moveTo>
                  <a:lnTo>
                    <a:pt x="0" y="0"/>
                  </a:lnTo>
                  <a:lnTo>
                    <a:pt x="216" y="0"/>
                  </a:lnTo>
                  <a:lnTo>
                    <a:pt x="216" y="427"/>
                  </a:lnTo>
                  <a:cubicBezTo>
                    <a:pt x="216" y="537"/>
                    <a:pt x="272" y="590"/>
                    <a:pt x="358" y="590"/>
                  </a:cubicBezTo>
                  <a:cubicBezTo>
                    <a:pt x="443" y="590"/>
                    <a:pt x="499" y="539"/>
                    <a:pt x="499" y="432"/>
                  </a:cubicBezTo>
                  <a:lnTo>
                    <a:pt x="499" y="0"/>
                  </a:lnTo>
                  <a:lnTo>
                    <a:pt x="715" y="0"/>
                  </a:lnTo>
                  <a:lnTo>
                    <a:pt x="715" y="425"/>
                  </a:lnTo>
                  <a:cubicBezTo>
                    <a:pt x="715" y="673"/>
                    <a:pt x="574" y="782"/>
                    <a:pt x="356" y="782"/>
                  </a:cubicBezTo>
                  <a:cubicBezTo>
                    <a:pt x="138" y="782"/>
                    <a:pt x="0" y="671"/>
                    <a:pt x="0" y="4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B566F546-6389-495A-884A-B726F8F8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" y="1241"/>
              <a:ext cx="205" cy="232"/>
            </a:xfrm>
            <a:custGeom>
              <a:avLst/>
              <a:gdLst>
                <a:gd name="T0" fmla="*/ 0 w 205"/>
                <a:gd name="T1" fmla="*/ 185 h 232"/>
                <a:gd name="T2" fmla="*/ 116 w 205"/>
                <a:gd name="T3" fmla="*/ 54 h 232"/>
                <a:gd name="T4" fmla="*/ 4 w 205"/>
                <a:gd name="T5" fmla="*/ 54 h 232"/>
                <a:gd name="T6" fmla="*/ 4 w 205"/>
                <a:gd name="T7" fmla="*/ 0 h 232"/>
                <a:gd name="T8" fmla="*/ 205 w 205"/>
                <a:gd name="T9" fmla="*/ 0 h 232"/>
                <a:gd name="T10" fmla="*/ 205 w 205"/>
                <a:gd name="T11" fmla="*/ 47 h 232"/>
                <a:gd name="T12" fmla="*/ 89 w 205"/>
                <a:gd name="T13" fmla="*/ 178 h 232"/>
                <a:gd name="T14" fmla="*/ 205 w 205"/>
                <a:gd name="T15" fmla="*/ 178 h 232"/>
                <a:gd name="T16" fmla="*/ 205 w 205"/>
                <a:gd name="T17" fmla="*/ 232 h 232"/>
                <a:gd name="T18" fmla="*/ 0 w 205"/>
                <a:gd name="T19" fmla="*/ 232 h 232"/>
                <a:gd name="T20" fmla="*/ 0 w 205"/>
                <a:gd name="T21" fmla="*/ 18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232">
                  <a:moveTo>
                    <a:pt x="0" y="185"/>
                  </a:moveTo>
                  <a:lnTo>
                    <a:pt x="116" y="54"/>
                  </a:lnTo>
                  <a:lnTo>
                    <a:pt x="4" y="54"/>
                  </a:lnTo>
                  <a:lnTo>
                    <a:pt x="4" y="0"/>
                  </a:lnTo>
                  <a:lnTo>
                    <a:pt x="205" y="0"/>
                  </a:lnTo>
                  <a:lnTo>
                    <a:pt x="205" y="47"/>
                  </a:lnTo>
                  <a:lnTo>
                    <a:pt x="89" y="178"/>
                  </a:lnTo>
                  <a:lnTo>
                    <a:pt x="205" y="178"/>
                  </a:lnTo>
                  <a:lnTo>
                    <a:pt x="205" y="232"/>
                  </a:lnTo>
                  <a:lnTo>
                    <a:pt x="0" y="23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DC9B61A6-527E-4B8E-8D11-B21D10AD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1558"/>
              <a:ext cx="76" cy="94"/>
            </a:xfrm>
            <a:custGeom>
              <a:avLst/>
              <a:gdLst>
                <a:gd name="T0" fmla="*/ 11 w 76"/>
                <a:gd name="T1" fmla="*/ 52 h 94"/>
                <a:gd name="T2" fmla="*/ 11 w 76"/>
                <a:gd name="T3" fmla="*/ 94 h 94"/>
                <a:gd name="T4" fmla="*/ 0 w 76"/>
                <a:gd name="T5" fmla="*/ 94 h 94"/>
                <a:gd name="T6" fmla="*/ 0 w 76"/>
                <a:gd name="T7" fmla="*/ 0 h 94"/>
                <a:gd name="T8" fmla="*/ 11 w 76"/>
                <a:gd name="T9" fmla="*/ 0 h 94"/>
                <a:gd name="T10" fmla="*/ 11 w 76"/>
                <a:gd name="T11" fmla="*/ 42 h 94"/>
                <a:gd name="T12" fmla="*/ 65 w 76"/>
                <a:gd name="T13" fmla="*/ 42 h 94"/>
                <a:gd name="T14" fmla="*/ 65 w 76"/>
                <a:gd name="T15" fmla="*/ 0 h 94"/>
                <a:gd name="T16" fmla="*/ 76 w 76"/>
                <a:gd name="T17" fmla="*/ 0 h 94"/>
                <a:gd name="T18" fmla="*/ 76 w 76"/>
                <a:gd name="T19" fmla="*/ 94 h 94"/>
                <a:gd name="T20" fmla="*/ 65 w 76"/>
                <a:gd name="T21" fmla="*/ 94 h 94"/>
                <a:gd name="T22" fmla="*/ 65 w 76"/>
                <a:gd name="T23" fmla="*/ 52 h 94"/>
                <a:gd name="T24" fmla="*/ 11 w 76"/>
                <a:gd name="T25" fmla="*/ 5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11" y="52"/>
                  </a:moveTo>
                  <a:lnTo>
                    <a:pt x="11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65" y="42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76" y="94"/>
                  </a:lnTo>
                  <a:lnTo>
                    <a:pt x="65" y="94"/>
                  </a:lnTo>
                  <a:lnTo>
                    <a:pt x="65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782F68DC-B3BD-4C89-A7C4-8CE053232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" y="1557"/>
              <a:ext cx="96" cy="97"/>
            </a:xfrm>
            <a:custGeom>
              <a:avLst/>
              <a:gdLst>
                <a:gd name="T0" fmla="*/ 158 w 318"/>
                <a:gd name="T1" fmla="*/ 33 h 323"/>
                <a:gd name="T2" fmla="*/ 36 w 318"/>
                <a:gd name="T3" fmla="*/ 161 h 323"/>
                <a:gd name="T4" fmla="*/ 159 w 318"/>
                <a:gd name="T5" fmla="*/ 290 h 323"/>
                <a:gd name="T6" fmla="*/ 281 w 318"/>
                <a:gd name="T7" fmla="*/ 162 h 323"/>
                <a:gd name="T8" fmla="*/ 158 w 318"/>
                <a:gd name="T9" fmla="*/ 33 h 323"/>
                <a:gd name="T10" fmla="*/ 158 w 318"/>
                <a:gd name="T11" fmla="*/ 323 h 323"/>
                <a:gd name="T12" fmla="*/ 0 w 318"/>
                <a:gd name="T13" fmla="*/ 162 h 323"/>
                <a:gd name="T14" fmla="*/ 159 w 318"/>
                <a:gd name="T15" fmla="*/ 0 h 323"/>
                <a:gd name="T16" fmla="*/ 318 w 318"/>
                <a:gd name="T17" fmla="*/ 161 h 323"/>
                <a:gd name="T18" fmla="*/ 158 w 318"/>
                <a:gd name="T1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3">
                  <a:moveTo>
                    <a:pt x="158" y="33"/>
                  </a:moveTo>
                  <a:cubicBezTo>
                    <a:pt x="87" y="33"/>
                    <a:pt x="36" y="90"/>
                    <a:pt x="36" y="161"/>
                  </a:cubicBezTo>
                  <a:cubicBezTo>
                    <a:pt x="36" y="232"/>
                    <a:pt x="88" y="290"/>
                    <a:pt x="159" y="290"/>
                  </a:cubicBezTo>
                  <a:cubicBezTo>
                    <a:pt x="230" y="290"/>
                    <a:pt x="281" y="233"/>
                    <a:pt x="281" y="162"/>
                  </a:cubicBezTo>
                  <a:cubicBezTo>
                    <a:pt x="281" y="91"/>
                    <a:pt x="229" y="33"/>
                    <a:pt x="158" y="33"/>
                  </a:cubicBezTo>
                  <a:close/>
                  <a:moveTo>
                    <a:pt x="158" y="323"/>
                  </a:moveTo>
                  <a:cubicBezTo>
                    <a:pt x="63" y="323"/>
                    <a:pt x="0" y="248"/>
                    <a:pt x="0" y="162"/>
                  </a:cubicBezTo>
                  <a:cubicBezTo>
                    <a:pt x="0" y="75"/>
                    <a:pt x="64" y="0"/>
                    <a:pt x="159" y="0"/>
                  </a:cubicBezTo>
                  <a:cubicBezTo>
                    <a:pt x="254" y="0"/>
                    <a:pt x="318" y="75"/>
                    <a:pt x="318" y="161"/>
                  </a:cubicBezTo>
                  <a:cubicBezTo>
                    <a:pt x="318" y="247"/>
                    <a:pt x="253" y="323"/>
                    <a:pt x="15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DE61492C-BE57-49DB-A01C-79944FDD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" y="1557"/>
              <a:ext cx="71" cy="97"/>
            </a:xfrm>
            <a:custGeom>
              <a:avLst/>
              <a:gdLst>
                <a:gd name="T0" fmla="*/ 132 w 234"/>
                <a:gd name="T1" fmla="*/ 143 h 321"/>
                <a:gd name="T2" fmla="*/ 234 w 234"/>
                <a:gd name="T3" fmla="*/ 232 h 321"/>
                <a:gd name="T4" fmla="*/ 127 w 234"/>
                <a:gd name="T5" fmla="*/ 321 h 321"/>
                <a:gd name="T6" fmla="*/ 0 w 234"/>
                <a:gd name="T7" fmla="*/ 271 h 321"/>
                <a:gd name="T8" fmla="*/ 22 w 234"/>
                <a:gd name="T9" fmla="*/ 245 h 321"/>
                <a:gd name="T10" fmla="*/ 129 w 234"/>
                <a:gd name="T11" fmla="*/ 289 h 321"/>
                <a:gd name="T12" fmla="*/ 198 w 234"/>
                <a:gd name="T13" fmla="*/ 236 h 321"/>
                <a:gd name="T14" fmla="*/ 117 w 234"/>
                <a:gd name="T15" fmla="*/ 176 h 321"/>
                <a:gd name="T16" fmla="*/ 12 w 234"/>
                <a:gd name="T17" fmla="*/ 86 h 321"/>
                <a:gd name="T18" fmla="*/ 115 w 234"/>
                <a:gd name="T19" fmla="*/ 0 h 321"/>
                <a:gd name="T20" fmla="*/ 224 w 234"/>
                <a:gd name="T21" fmla="*/ 38 h 321"/>
                <a:gd name="T22" fmla="*/ 204 w 234"/>
                <a:gd name="T23" fmla="*/ 66 h 321"/>
                <a:gd name="T24" fmla="*/ 114 w 234"/>
                <a:gd name="T25" fmla="*/ 32 h 321"/>
                <a:gd name="T26" fmla="*/ 48 w 234"/>
                <a:gd name="T27" fmla="*/ 82 h 321"/>
                <a:gd name="T28" fmla="*/ 132 w 234"/>
                <a:gd name="T29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21">
                  <a:moveTo>
                    <a:pt x="132" y="143"/>
                  </a:moveTo>
                  <a:cubicBezTo>
                    <a:pt x="202" y="159"/>
                    <a:pt x="234" y="184"/>
                    <a:pt x="234" y="232"/>
                  </a:cubicBezTo>
                  <a:cubicBezTo>
                    <a:pt x="234" y="286"/>
                    <a:pt x="189" y="321"/>
                    <a:pt x="127" y="321"/>
                  </a:cubicBezTo>
                  <a:cubicBezTo>
                    <a:pt x="78" y="321"/>
                    <a:pt x="37" y="304"/>
                    <a:pt x="0" y="271"/>
                  </a:cubicBezTo>
                  <a:lnTo>
                    <a:pt x="22" y="245"/>
                  </a:lnTo>
                  <a:cubicBezTo>
                    <a:pt x="54" y="274"/>
                    <a:pt x="85" y="289"/>
                    <a:pt x="129" y="289"/>
                  </a:cubicBezTo>
                  <a:cubicBezTo>
                    <a:pt x="170" y="289"/>
                    <a:pt x="198" y="267"/>
                    <a:pt x="198" y="236"/>
                  </a:cubicBezTo>
                  <a:cubicBezTo>
                    <a:pt x="198" y="206"/>
                    <a:pt x="183" y="190"/>
                    <a:pt x="117" y="176"/>
                  </a:cubicBezTo>
                  <a:cubicBezTo>
                    <a:pt x="45" y="160"/>
                    <a:pt x="12" y="137"/>
                    <a:pt x="12" y="86"/>
                  </a:cubicBezTo>
                  <a:cubicBezTo>
                    <a:pt x="12" y="36"/>
                    <a:pt x="56" y="0"/>
                    <a:pt x="115" y="0"/>
                  </a:cubicBezTo>
                  <a:cubicBezTo>
                    <a:pt x="160" y="0"/>
                    <a:pt x="193" y="13"/>
                    <a:pt x="224" y="38"/>
                  </a:cubicBezTo>
                  <a:lnTo>
                    <a:pt x="204" y="66"/>
                  </a:lnTo>
                  <a:cubicBezTo>
                    <a:pt x="175" y="42"/>
                    <a:pt x="146" y="32"/>
                    <a:pt x="114" y="32"/>
                  </a:cubicBezTo>
                  <a:cubicBezTo>
                    <a:pt x="73" y="32"/>
                    <a:pt x="48" y="54"/>
                    <a:pt x="48" y="82"/>
                  </a:cubicBezTo>
                  <a:cubicBezTo>
                    <a:pt x="48" y="112"/>
                    <a:pt x="64" y="129"/>
                    <a:pt x="132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915C977D-13DB-4ABB-8B82-C5AC9ED2C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" y="1558"/>
              <a:ext cx="71" cy="94"/>
            </a:xfrm>
            <a:custGeom>
              <a:avLst/>
              <a:gdLst>
                <a:gd name="T0" fmla="*/ 114 w 233"/>
                <a:gd name="T1" fmla="*/ 32 h 311"/>
                <a:gd name="T2" fmla="*/ 35 w 233"/>
                <a:gd name="T3" fmla="*/ 32 h 311"/>
                <a:gd name="T4" fmla="*/ 35 w 233"/>
                <a:gd name="T5" fmla="*/ 169 h 311"/>
                <a:gd name="T6" fmla="*/ 112 w 233"/>
                <a:gd name="T7" fmla="*/ 169 h 311"/>
                <a:gd name="T8" fmla="*/ 198 w 233"/>
                <a:gd name="T9" fmla="*/ 100 h 311"/>
                <a:gd name="T10" fmla="*/ 114 w 233"/>
                <a:gd name="T11" fmla="*/ 32 h 311"/>
                <a:gd name="T12" fmla="*/ 111 w 233"/>
                <a:gd name="T13" fmla="*/ 201 h 311"/>
                <a:gd name="T14" fmla="*/ 35 w 233"/>
                <a:gd name="T15" fmla="*/ 201 h 311"/>
                <a:gd name="T16" fmla="*/ 35 w 233"/>
                <a:gd name="T17" fmla="*/ 311 h 311"/>
                <a:gd name="T18" fmla="*/ 0 w 233"/>
                <a:gd name="T19" fmla="*/ 311 h 311"/>
                <a:gd name="T20" fmla="*/ 0 w 233"/>
                <a:gd name="T21" fmla="*/ 0 h 311"/>
                <a:gd name="T22" fmla="*/ 117 w 233"/>
                <a:gd name="T23" fmla="*/ 0 h 311"/>
                <a:gd name="T24" fmla="*/ 233 w 233"/>
                <a:gd name="T25" fmla="*/ 99 h 311"/>
                <a:gd name="T26" fmla="*/ 111 w 233"/>
                <a:gd name="T27" fmla="*/ 20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11">
                  <a:moveTo>
                    <a:pt x="114" y="32"/>
                  </a:moveTo>
                  <a:lnTo>
                    <a:pt x="35" y="32"/>
                  </a:lnTo>
                  <a:lnTo>
                    <a:pt x="35" y="169"/>
                  </a:lnTo>
                  <a:lnTo>
                    <a:pt x="112" y="169"/>
                  </a:lnTo>
                  <a:cubicBezTo>
                    <a:pt x="164" y="169"/>
                    <a:pt x="198" y="142"/>
                    <a:pt x="198" y="100"/>
                  </a:cubicBezTo>
                  <a:cubicBezTo>
                    <a:pt x="198" y="55"/>
                    <a:pt x="164" y="32"/>
                    <a:pt x="114" y="32"/>
                  </a:cubicBezTo>
                  <a:close/>
                  <a:moveTo>
                    <a:pt x="111" y="201"/>
                  </a:moveTo>
                  <a:lnTo>
                    <a:pt x="35" y="201"/>
                  </a:lnTo>
                  <a:lnTo>
                    <a:pt x="35" y="311"/>
                  </a:lnTo>
                  <a:lnTo>
                    <a:pt x="0" y="311"/>
                  </a:lnTo>
                  <a:lnTo>
                    <a:pt x="0" y="0"/>
                  </a:lnTo>
                  <a:lnTo>
                    <a:pt x="117" y="0"/>
                  </a:lnTo>
                  <a:cubicBezTo>
                    <a:pt x="187" y="0"/>
                    <a:pt x="233" y="37"/>
                    <a:pt x="233" y="99"/>
                  </a:cubicBezTo>
                  <a:cubicBezTo>
                    <a:pt x="233" y="167"/>
                    <a:pt x="177" y="201"/>
                    <a:pt x="111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Rectangle 26">
              <a:extLst>
                <a:ext uri="{FF2B5EF4-FFF2-40B4-BE49-F238E27FC236}">
                  <a16:creationId xmlns:a16="http://schemas.microsoft.com/office/drawing/2014/main" id="{365851EB-E3E4-4B37-8C79-2E4B9F38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1558"/>
              <a:ext cx="11" cy="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83253D72-CC3A-43FD-8E4A-976195FB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558"/>
              <a:ext cx="74" cy="94"/>
            </a:xfrm>
            <a:custGeom>
              <a:avLst/>
              <a:gdLst>
                <a:gd name="T0" fmla="*/ 43 w 74"/>
                <a:gd name="T1" fmla="*/ 94 h 94"/>
                <a:gd name="T2" fmla="*/ 32 w 74"/>
                <a:gd name="T3" fmla="*/ 94 h 94"/>
                <a:gd name="T4" fmla="*/ 32 w 74"/>
                <a:gd name="T5" fmla="*/ 10 h 94"/>
                <a:gd name="T6" fmla="*/ 0 w 74"/>
                <a:gd name="T7" fmla="*/ 10 h 94"/>
                <a:gd name="T8" fmla="*/ 0 w 74"/>
                <a:gd name="T9" fmla="*/ 0 h 94"/>
                <a:gd name="T10" fmla="*/ 74 w 74"/>
                <a:gd name="T11" fmla="*/ 0 h 94"/>
                <a:gd name="T12" fmla="*/ 74 w 74"/>
                <a:gd name="T13" fmla="*/ 10 h 94"/>
                <a:gd name="T14" fmla="*/ 43 w 74"/>
                <a:gd name="T15" fmla="*/ 10 h 94"/>
                <a:gd name="T16" fmla="*/ 43 w 74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43" y="94"/>
                  </a:moveTo>
                  <a:lnTo>
                    <a:pt x="32" y="94"/>
                  </a:lnTo>
                  <a:lnTo>
                    <a:pt x="3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43" y="10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B0280D8C-D17D-43B1-BD5D-28378CF20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6" y="1558"/>
              <a:ext cx="96" cy="94"/>
            </a:xfrm>
            <a:custGeom>
              <a:avLst/>
              <a:gdLst>
                <a:gd name="T0" fmla="*/ 158 w 317"/>
                <a:gd name="T1" fmla="*/ 41 h 314"/>
                <a:gd name="T2" fmla="*/ 87 w 317"/>
                <a:gd name="T3" fmla="*/ 200 h 314"/>
                <a:gd name="T4" fmla="*/ 229 w 317"/>
                <a:gd name="T5" fmla="*/ 200 h 314"/>
                <a:gd name="T6" fmla="*/ 158 w 317"/>
                <a:gd name="T7" fmla="*/ 41 h 314"/>
                <a:gd name="T8" fmla="*/ 317 w 317"/>
                <a:gd name="T9" fmla="*/ 314 h 314"/>
                <a:gd name="T10" fmla="*/ 279 w 317"/>
                <a:gd name="T11" fmla="*/ 314 h 314"/>
                <a:gd name="T12" fmla="*/ 243 w 317"/>
                <a:gd name="T13" fmla="*/ 232 h 314"/>
                <a:gd name="T14" fmla="*/ 73 w 317"/>
                <a:gd name="T15" fmla="*/ 232 h 314"/>
                <a:gd name="T16" fmla="*/ 36 w 317"/>
                <a:gd name="T17" fmla="*/ 314 h 314"/>
                <a:gd name="T18" fmla="*/ 0 w 317"/>
                <a:gd name="T19" fmla="*/ 314 h 314"/>
                <a:gd name="T20" fmla="*/ 142 w 317"/>
                <a:gd name="T21" fmla="*/ 0 h 314"/>
                <a:gd name="T22" fmla="*/ 175 w 317"/>
                <a:gd name="T23" fmla="*/ 0 h 314"/>
                <a:gd name="T24" fmla="*/ 317 w 317"/>
                <a:gd name="T2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14">
                  <a:moveTo>
                    <a:pt x="158" y="41"/>
                  </a:moveTo>
                  <a:lnTo>
                    <a:pt x="87" y="200"/>
                  </a:lnTo>
                  <a:lnTo>
                    <a:pt x="229" y="200"/>
                  </a:lnTo>
                  <a:lnTo>
                    <a:pt x="158" y="41"/>
                  </a:lnTo>
                  <a:close/>
                  <a:moveTo>
                    <a:pt x="317" y="314"/>
                  </a:moveTo>
                  <a:lnTo>
                    <a:pt x="279" y="314"/>
                  </a:lnTo>
                  <a:lnTo>
                    <a:pt x="243" y="232"/>
                  </a:lnTo>
                  <a:lnTo>
                    <a:pt x="73" y="232"/>
                  </a:lnTo>
                  <a:lnTo>
                    <a:pt x="36" y="314"/>
                  </a:lnTo>
                  <a:lnTo>
                    <a:pt x="0" y="314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317" y="3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4672356E-80FB-462F-A9B7-852F2EA49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" y="1558"/>
              <a:ext cx="64" cy="94"/>
            </a:xfrm>
            <a:custGeom>
              <a:avLst/>
              <a:gdLst>
                <a:gd name="T0" fmla="*/ 0 w 64"/>
                <a:gd name="T1" fmla="*/ 0 h 94"/>
                <a:gd name="T2" fmla="*/ 11 w 64"/>
                <a:gd name="T3" fmla="*/ 0 h 94"/>
                <a:gd name="T4" fmla="*/ 11 w 64"/>
                <a:gd name="T5" fmla="*/ 85 h 94"/>
                <a:gd name="T6" fmla="*/ 64 w 64"/>
                <a:gd name="T7" fmla="*/ 85 h 94"/>
                <a:gd name="T8" fmla="*/ 64 w 64"/>
                <a:gd name="T9" fmla="*/ 94 h 94"/>
                <a:gd name="T10" fmla="*/ 0 w 64"/>
                <a:gd name="T11" fmla="*/ 94 h 94"/>
                <a:gd name="T12" fmla="*/ 0 w 64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4">
                  <a:moveTo>
                    <a:pt x="0" y="0"/>
                  </a:moveTo>
                  <a:lnTo>
                    <a:pt x="11" y="0"/>
                  </a:lnTo>
                  <a:lnTo>
                    <a:pt x="11" y="85"/>
                  </a:lnTo>
                  <a:lnTo>
                    <a:pt x="64" y="85"/>
                  </a:lnTo>
                  <a:lnTo>
                    <a:pt x="64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F4316726-9813-489D-9474-124D3D999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7" y="1558"/>
              <a:ext cx="96" cy="94"/>
            </a:xfrm>
            <a:custGeom>
              <a:avLst/>
              <a:gdLst>
                <a:gd name="T0" fmla="*/ 158 w 317"/>
                <a:gd name="T1" fmla="*/ 41 h 314"/>
                <a:gd name="T2" fmla="*/ 87 w 317"/>
                <a:gd name="T3" fmla="*/ 200 h 314"/>
                <a:gd name="T4" fmla="*/ 229 w 317"/>
                <a:gd name="T5" fmla="*/ 200 h 314"/>
                <a:gd name="T6" fmla="*/ 158 w 317"/>
                <a:gd name="T7" fmla="*/ 41 h 314"/>
                <a:gd name="T8" fmla="*/ 317 w 317"/>
                <a:gd name="T9" fmla="*/ 314 h 314"/>
                <a:gd name="T10" fmla="*/ 279 w 317"/>
                <a:gd name="T11" fmla="*/ 314 h 314"/>
                <a:gd name="T12" fmla="*/ 243 w 317"/>
                <a:gd name="T13" fmla="*/ 232 h 314"/>
                <a:gd name="T14" fmla="*/ 73 w 317"/>
                <a:gd name="T15" fmla="*/ 232 h 314"/>
                <a:gd name="T16" fmla="*/ 36 w 317"/>
                <a:gd name="T17" fmla="*/ 314 h 314"/>
                <a:gd name="T18" fmla="*/ 0 w 317"/>
                <a:gd name="T19" fmla="*/ 314 h 314"/>
                <a:gd name="T20" fmla="*/ 142 w 317"/>
                <a:gd name="T21" fmla="*/ 0 h 314"/>
                <a:gd name="T22" fmla="*/ 175 w 317"/>
                <a:gd name="T23" fmla="*/ 0 h 314"/>
                <a:gd name="T24" fmla="*/ 317 w 317"/>
                <a:gd name="T2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14">
                  <a:moveTo>
                    <a:pt x="158" y="41"/>
                  </a:moveTo>
                  <a:lnTo>
                    <a:pt x="87" y="200"/>
                  </a:lnTo>
                  <a:lnTo>
                    <a:pt x="229" y="200"/>
                  </a:lnTo>
                  <a:lnTo>
                    <a:pt x="158" y="41"/>
                  </a:lnTo>
                  <a:close/>
                  <a:moveTo>
                    <a:pt x="317" y="314"/>
                  </a:moveTo>
                  <a:lnTo>
                    <a:pt x="279" y="314"/>
                  </a:lnTo>
                  <a:lnTo>
                    <a:pt x="243" y="232"/>
                  </a:lnTo>
                  <a:lnTo>
                    <a:pt x="73" y="232"/>
                  </a:lnTo>
                  <a:lnTo>
                    <a:pt x="36" y="314"/>
                  </a:lnTo>
                  <a:lnTo>
                    <a:pt x="0" y="314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317" y="3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9353E231-4B2A-4D4F-81B8-7095B085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" y="1558"/>
              <a:ext cx="63" cy="94"/>
            </a:xfrm>
            <a:custGeom>
              <a:avLst/>
              <a:gdLst>
                <a:gd name="T0" fmla="*/ 0 w 63"/>
                <a:gd name="T1" fmla="*/ 0 h 94"/>
                <a:gd name="T2" fmla="*/ 11 w 63"/>
                <a:gd name="T3" fmla="*/ 0 h 94"/>
                <a:gd name="T4" fmla="*/ 11 w 63"/>
                <a:gd name="T5" fmla="*/ 85 h 94"/>
                <a:gd name="T6" fmla="*/ 63 w 63"/>
                <a:gd name="T7" fmla="*/ 85 h 94"/>
                <a:gd name="T8" fmla="*/ 63 w 63"/>
                <a:gd name="T9" fmla="*/ 94 h 94"/>
                <a:gd name="T10" fmla="*/ 0 w 63"/>
                <a:gd name="T11" fmla="*/ 94 h 94"/>
                <a:gd name="T12" fmla="*/ 0 w 63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4">
                  <a:moveTo>
                    <a:pt x="0" y="0"/>
                  </a:moveTo>
                  <a:lnTo>
                    <a:pt x="11" y="0"/>
                  </a:lnTo>
                  <a:lnTo>
                    <a:pt x="11" y="85"/>
                  </a:lnTo>
                  <a:lnTo>
                    <a:pt x="63" y="85"/>
                  </a:lnTo>
                  <a:lnTo>
                    <a:pt x="63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6771BEB0-0652-4201-B499-D4B7BDEB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" y="1558"/>
              <a:ext cx="68" cy="94"/>
            </a:xfrm>
            <a:custGeom>
              <a:avLst/>
              <a:gdLst>
                <a:gd name="T0" fmla="*/ 67 w 68"/>
                <a:gd name="T1" fmla="*/ 10 h 94"/>
                <a:gd name="T2" fmla="*/ 10 w 68"/>
                <a:gd name="T3" fmla="*/ 10 h 94"/>
                <a:gd name="T4" fmla="*/ 10 w 68"/>
                <a:gd name="T5" fmla="*/ 42 h 94"/>
                <a:gd name="T6" fmla="*/ 61 w 68"/>
                <a:gd name="T7" fmla="*/ 42 h 94"/>
                <a:gd name="T8" fmla="*/ 61 w 68"/>
                <a:gd name="T9" fmla="*/ 52 h 94"/>
                <a:gd name="T10" fmla="*/ 10 w 68"/>
                <a:gd name="T11" fmla="*/ 52 h 94"/>
                <a:gd name="T12" fmla="*/ 10 w 68"/>
                <a:gd name="T13" fmla="*/ 85 h 94"/>
                <a:gd name="T14" fmla="*/ 68 w 68"/>
                <a:gd name="T15" fmla="*/ 85 h 94"/>
                <a:gd name="T16" fmla="*/ 68 w 68"/>
                <a:gd name="T17" fmla="*/ 94 h 94"/>
                <a:gd name="T18" fmla="*/ 0 w 68"/>
                <a:gd name="T19" fmla="*/ 94 h 94"/>
                <a:gd name="T20" fmla="*/ 0 w 68"/>
                <a:gd name="T21" fmla="*/ 0 h 94"/>
                <a:gd name="T22" fmla="*/ 67 w 68"/>
                <a:gd name="T23" fmla="*/ 0 h 94"/>
                <a:gd name="T24" fmla="*/ 67 w 68"/>
                <a:gd name="T25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4">
                  <a:moveTo>
                    <a:pt x="67" y="10"/>
                  </a:moveTo>
                  <a:lnTo>
                    <a:pt x="10" y="10"/>
                  </a:lnTo>
                  <a:lnTo>
                    <a:pt x="10" y="42"/>
                  </a:lnTo>
                  <a:lnTo>
                    <a:pt x="61" y="42"/>
                  </a:lnTo>
                  <a:lnTo>
                    <a:pt x="61" y="52"/>
                  </a:lnTo>
                  <a:lnTo>
                    <a:pt x="10" y="52"/>
                  </a:lnTo>
                  <a:lnTo>
                    <a:pt x="10" y="85"/>
                  </a:lnTo>
                  <a:lnTo>
                    <a:pt x="68" y="85"/>
                  </a:lnTo>
                  <a:lnTo>
                    <a:pt x="68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5E1F3C93-CE12-4A01-9EEE-452CE100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" y="1558"/>
              <a:ext cx="90" cy="94"/>
            </a:xfrm>
            <a:custGeom>
              <a:avLst/>
              <a:gdLst>
                <a:gd name="T0" fmla="*/ 45 w 90"/>
                <a:gd name="T1" fmla="*/ 69 h 94"/>
                <a:gd name="T2" fmla="*/ 45 w 90"/>
                <a:gd name="T3" fmla="*/ 69 h 94"/>
                <a:gd name="T4" fmla="*/ 10 w 90"/>
                <a:gd name="T5" fmla="*/ 18 h 94"/>
                <a:gd name="T6" fmla="*/ 10 w 90"/>
                <a:gd name="T7" fmla="*/ 94 h 94"/>
                <a:gd name="T8" fmla="*/ 0 w 90"/>
                <a:gd name="T9" fmla="*/ 94 h 94"/>
                <a:gd name="T10" fmla="*/ 0 w 90"/>
                <a:gd name="T11" fmla="*/ 0 h 94"/>
                <a:gd name="T12" fmla="*/ 11 w 90"/>
                <a:gd name="T13" fmla="*/ 0 h 94"/>
                <a:gd name="T14" fmla="*/ 45 w 90"/>
                <a:gd name="T15" fmla="*/ 52 h 94"/>
                <a:gd name="T16" fmla="*/ 79 w 90"/>
                <a:gd name="T17" fmla="*/ 0 h 94"/>
                <a:gd name="T18" fmla="*/ 90 w 90"/>
                <a:gd name="T19" fmla="*/ 0 h 94"/>
                <a:gd name="T20" fmla="*/ 90 w 90"/>
                <a:gd name="T21" fmla="*/ 94 h 94"/>
                <a:gd name="T22" fmla="*/ 79 w 90"/>
                <a:gd name="T23" fmla="*/ 94 h 94"/>
                <a:gd name="T24" fmla="*/ 79 w 90"/>
                <a:gd name="T25" fmla="*/ 18 h 94"/>
                <a:gd name="T26" fmla="*/ 45 w 90"/>
                <a:gd name="T27" fmla="*/ 6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4">
                  <a:moveTo>
                    <a:pt x="45" y="69"/>
                  </a:moveTo>
                  <a:lnTo>
                    <a:pt x="45" y="69"/>
                  </a:lnTo>
                  <a:lnTo>
                    <a:pt x="10" y="18"/>
                  </a:lnTo>
                  <a:lnTo>
                    <a:pt x="1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5" y="52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90" y="94"/>
                  </a:lnTo>
                  <a:lnTo>
                    <a:pt x="79" y="94"/>
                  </a:lnTo>
                  <a:lnTo>
                    <a:pt x="79" y="18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A30EC9A3-1C8A-4270-AC38-06945FFF4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5" y="1534"/>
              <a:ext cx="95" cy="118"/>
            </a:xfrm>
            <a:custGeom>
              <a:avLst/>
              <a:gdLst>
                <a:gd name="T0" fmla="*/ 158 w 317"/>
                <a:gd name="T1" fmla="*/ 119 h 392"/>
                <a:gd name="T2" fmla="*/ 87 w 317"/>
                <a:gd name="T3" fmla="*/ 278 h 392"/>
                <a:gd name="T4" fmla="*/ 229 w 317"/>
                <a:gd name="T5" fmla="*/ 278 h 392"/>
                <a:gd name="T6" fmla="*/ 158 w 317"/>
                <a:gd name="T7" fmla="*/ 119 h 392"/>
                <a:gd name="T8" fmla="*/ 190 w 317"/>
                <a:gd name="T9" fmla="*/ 53 h 392"/>
                <a:gd name="T10" fmla="*/ 130 w 317"/>
                <a:gd name="T11" fmla="*/ 35 h 392"/>
                <a:gd name="T12" fmla="*/ 107 w 317"/>
                <a:gd name="T13" fmla="*/ 57 h 392"/>
                <a:gd name="T14" fmla="*/ 86 w 317"/>
                <a:gd name="T15" fmla="*/ 51 h 392"/>
                <a:gd name="T16" fmla="*/ 128 w 317"/>
                <a:gd name="T17" fmla="*/ 4 h 392"/>
                <a:gd name="T18" fmla="*/ 188 w 317"/>
                <a:gd name="T19" fmla="*/ 22 h 392"/>
                <a:gd name="T20" fmla="*/ 211 w 317"/>
                <a:gd name="T21" fmla="*/ 0 h 392"/>
                <a:gd name="T22" fmla="*/ 232 w 317"/>
                <a:gd name="T23" fmla="*/ 6 h 392"/>
                <a:gd name="T24" fmla="*/ 190 w 317"/>
                <a:gd name="T25" fmla="*/ 53 h 392"/>
                <a:gd name="T26" fmla="*/ 317 w 317"/>
                <a:gd name="T27" fmla="*/ 392 h 392"/>
                <a:gd name="T28" fmla="*/ 280 w 317"/>
                <a:gd name="T29" fmla="*/ 392 h 392"/>
                <a:gd name="T30" fmla="*/ 243 w 317"/>
                <a:gd name="T31" fmla="*/ 310 h 392"/>
                <a:gd name="T32" fmla="*/ 73 w 317"/>
                <a:gd name="T33" fmla="*/ 310 h 392"/>
                <a:gd name="T34" fmla="*/ 36 w 317"/>
                <a:gd name="T35" fmla="*/ 392 h 392"/>
                <a:gd name="T36" fmla="*/ 0 w 317"/>
                <a:gd name="T37" fmla="*/ 392 h 392"/>
                <a:gd name="T38" fmla="*/ 142 w 317"/>
                <a:gd name="T39" fmla="*/ 78 h 392"/>
                <a:gd name="T40" fmla="*/ 175 w 317"/>
                <a:gd name="T41" fmla="*/ 78 h 392"/>
                <a:gd name="T42" fmla="*/ 317 w 317"/>
                <a:gd name="T4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392">
                  <a:moveTo>
                    <a:pt x="158" y="119"/>
                  </a:moveTo>
                  <a:lnTo>
                    <a:pt x="87" y="278"/>
                  </a:lnTo>
                  <a:lnTo>
                    <a:pt x="229" y="278"/>
                  </a:lnTo>
                  <a:lnTo>
                    <a:pt x="158" y="119"/>
                  </a:lnTo>
                  <a:close/>
                  <a:moveTo>
                    <a:pt x="190" y="53"/>
                  </a:moveTo>
                  <a:cubicBezTo>
                    <a:pt x="170" y="53"/>
                    <a:pt x="145" y="35"/>
                    <a:pt x="130" y="35"/>
                  </a:cubicBezTo>
                  <a:cubicBezTo>
                    <a:pt x="118" y="35"/>
                    <a:pt x="113" y="41"/>
                    <a:pt x="107" y="57"/>
                  </a:cubicBezTo>
                  <a:lnTo>
                    <a:pt x="86" y="51"/>
                  </a:lnTo>
                  <a:cubicBezTo>
                    <a:pt x="95" y="18"/>
                    <a:pt x="107" y="4"/>
                    <a:pt x="128" y="4"/>
                  </a:cubicBezTo>
                  <a:cubicBezTo>
                    <a:pt x="148" y="4"/>
                    <a:pt x="173" y="22"/>
                    <a:pt x="188" y="22"/>
                  </a:cubicBezTo>
                  <a:cubicBezTo>
                    <a:pt x="199" y="22"/>
                    <a:pt x="204" y="16"/>
                    <a:pt x="211" y="0"/>
                  </a:cubicBezTo>
                  <a:lnTo>
                    <a:pt x="232" y="6"/>
                  </a:lnTo>
                  <a:cubicBezTo>
                    <a:pt x="223" y="40"/>
                    <a:pt x="211" y="53"/>
                    <a:pt x="190" y="53"/>
                  </a:cubicBezTo>
                  <a:close/>
                  <a:moveTo>
                    <a:pt x="317" y="392"/>
                  </a:moveTo>
                  <a:lnTo>
                    <a:pt x="280" y="392"/>
                  </a:lnTo>
                  <a:lnTo>
                    <a:pt x="243" y="310"/>
                  </a:lnTo>
                  <a:lnTo>
                    <a:pt x="73" y="310"/>
                  </a:lnTo>
                  <a:lnTo>
                    <a:pt x="36" y="392"/>
                  </a:lnTo>
                  <a:lnTo>
                    <a:pt x="0" y="392"/>
                  </a:lnTo>
                  <a:lnTo>
                    <a:pt x="142" y="78"/>
                  </a:lnTo>
                  <a:lnTo>
                    <a:pt x="175" y="78"/>
                  </a:lnTo>
                  <a:lnTo>
                    <a:pt x="317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66C23809-3D52-4602-A999-7C2311863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" y="1557"/>
              <a:ext cx="96" cy="97"/>
            </a:xfrm>
            <a:custGeom>
              <a:avLst/>
              <a:gdLst>
                <a:gd name="T0" fmla="*/ 158 w 318"/>
                <a:gd name="T1" fmla="*/ 33 h 323"/>
                <a:gd name="T2" fmla="*/ 36 w 318"/>
                <a:gd name="T3" fmla="*/ 161 h 323"/>
                <a:gd name="T4" fmla="*/ 159 w 318"/>
                <a:gd name="T5" fmla="*/ 290 h 323"/>
                <a:gd name="T6" fmla="*/ 281 w 318"/>
                <a:gd name="T7" fmla="*/ 162 h 323"/>
                <a:gd name="T8" fmla="*/ 158 w 318"/>
                <a:gd name="T9" fmla="*/ 33 h 323"/>
                <a:gd name="T10" fmla="*/ 158 w 318"/>
                <a:gd name="T11" fmla="*/ 323 h 323"/>
                <a:gd name="T12" fmla="*/ 0 w 318"/>
                <a:gd name="T13" fmla="*/ 162 h 323"/>
                <a:gd name="T14" fmla="*/ 159 w 318"/>
                <a:gd name="T15" fmla="*/ 0 h 323"/>
                <a:gd name="T16" fmla="*/ 318 w 318"/>
                <a:gd name="T17" fmla="*/ 161 h 323"/>
                <a:gd name="T18" fmla="*/ 158 w 318"/>
                <a:gd name="T1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3">
                  <a:moveTo>
                    <a:pt x="158" y="33"/>
                  </a:moveTo>
                  <a:cubicBezTo>
                    <a:pt x="87" y="33"/>
                    <a:pt x="36" y="90"/>
                    <a:pt x="36" y="161"/>
                  </a:cubicBezTo>
                  <a:cubicBezTo>
                    <a:pt x="36" y="232"/>
                    <a:pt x="88" y="290"/>
                    <a:pt x="159" y="290"/>
                  </a:cubicBezTo>
                  <a:cubicBezTo>
                    <a:pt x="230" y="290"/>
                    <a:pt x="281" y="233"/>
                    <a:pt x="281" y="162"/>
                  </a:cubicBezTo>
                  <a:cubicBezTo>
                    <a:pt x="281" y="91"/>
                    <a:pt x="230" y="33"/>
                    <a:pt x="158" y="33"/>
                  </a:cubicBezTo>
                  <a:close/>
                  <a:moveTo>
                    <a:pt x="158" y="323"/>
                  </a:moveTo>
                  <a:cubicBezTo>
                    <a:pt x="63" y="323"/>
                    <a:pt x="0" y="248"/>
                    <a:pt x="0" y="162"/>
                  </a:cubicBezTo>
                  <a:cubicBezTo>
                    <a:pt x="0" y="75"/>
                    <a:pt x="64" y="0"/>
                    <a:pt x="159" y="0"/>
                  </a:cubicBezTo>
                  <a:cubicBezTo>
                    <a:pt x="254" y="0"/>
                    <a:pt x="318" y="75"/>
                    <a:pt x="318" y="161"/>
                  </a:cubicBezTo>
                  <a:cubicBezTo>
                    <a:pt x="318" y="247"/>
                    <a:pt x="253" y="323"/>
                    <a:pt x="15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496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CFA673-D3B6-4A82-96EB-F27F2D805222}"/>
              </a:ext>
            </a:extLst>
          </p:cNvPr>
          <p:cNvGrpSpPr/>
          <p:nvPr/>
        </p:nvGrpSpPr>
        <p:grpSpPr>
          <a:xfrm>
            <a:off x="698458" y="505648"/>
            <a:ext cx="3144886" cy="3146386"/>
            <a:chOff x="698458" y="505648"/>
            <a:chExt cx="3144886" cy="314638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875B39B-0154-4089-960B-9BA5C1E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2111866"/>
              <a:ext cx="1537166" cy="1538667"/>
            </a:xfrm>
            <a:custGeom>
              <a:avLst/>
              <a:gdLst>
                <a:gd name="T0" fmla="*/ 1600 w 1904"/>
                <a:gd name="T1" fmla="*/ 0 h 1905"/>
                <a:gd name="T2" fmla="*/ 0 w 1904"/>
                <a:gd name="T3" fmla="*/ 0 h 1905"/>
                <a:gd name="T4" fmla="*/ 1 w 1904"/>
                <a:gd name="T5" fmla="*/ 32 h 1905"/>
                <a:gd name="T6" fmla="*/ 3 w 1904"/>
                <a:gd name="T7" fmla="*/ 78 h 1905"/>
                <a:gd name="T8" fmla="*/ 7 w 1904"/>
                <a:gd name="T9" fmla="*/ 130 h 1905"/>
                <a:gd name="T10" fmla="*/ 11 w 1904"/>
                <a:gd name="T11" fmla="*/ 175 h 1905"/>
                <a:gd name="T12" fmla="*/ 18 w 1904"/>
                <a:gd name="T13" fmla="*/ 227 h 1905"/>
                <a:gd name="T14" fmla="*/ 24 w 1904"/>
                <a:gd name="T15" fmla="*/ 271 h 1905"/>
                <a:gd name="T16" fmla="*/ 33 w 1904"/>
                <a:gd name="T17" fmla="*/ 323 h 1905"/>
                <a:gd name="T18" fmla="*/ 42 w 1904"/>
                <a:gd name="T19" fmla="*/ 365 h 1905"/>
                <a:gd name="T20" fmla="*/ 53 w 1904"/>
                <a:gd name="T21" fmla="*/ 417 h 1905"/>
                <a:gd name="T22" fmla="*/ 64 w 1904"/>
                <a:gd name="T23" fmla="*/ 457 h 1905"/>
                <a:gd name="T24" fmla="*/ 78 w 1904"/>
                <a:gd name="T25" fmla="*/ 509 h 1905"/>
                <a:gd name="T26" fmla="*/ 90 w 1904"/>
                <a:gd name="T27" fmla="*/ 548 h 1905"/>
                <a:gd name="T28" fmla="*/ 107 w 1904"/>
                <a:gd name="T29" fmla="*/ 600 h 1905"/>
                <a:gd name="T30" fmla="*/ 121 w 1904"/>
                <a:gd name="T31" fmla="*/ 637 h 1905"/>
                <a:gd name="T32" fmla="*/ 141 w 1904"/>
                <a:gd name="T33" fmla="*/ 689 h 1905"/>
                <a:gd name="T34" fmla="*/ 155 w 1904"/>
                <a:gd name="T35" fmla="*/ 724 h 1905"/>
                <a:gd name="T36" fmla="*/ 179 w 1904"/>
                <a:gd name="T37" fmla="*/ 776 h 1905"/>
                <a:gd name="T38" fmla="*/ 194 w 1904"/>
                <a:gd name="T39" fmla="*/ 809 h 1905"/>
                <a:gd name="T40" fmla="*/ 221 w 1904"/>
                <a:gd name="T41" fmla="*/ 861 h 1905"/>
                <a:gd name="T42" fmla="*/ 237 w 1904"/>
                <a:gd name="T43" fmla="*/ 892 h 1905"/>
                <a:gd name="T44" fmla="*/ 267 w 1904"/>
                <a:gd name="T45" fmla="*/ 944 h 1905"/>
                <a:gd name="T46" fmla="*/ 283 w 1904"/>
                <a:gd name="T47" fmla="*/ 972 h 1905"/>
                <a:gd name="T48" fmla="*/ 318 w 1904"/>
                <a:gd name="T49" fmla="*/ 1026 h 1905"/>
                <a:gd name="T50" fmla="*/ 333 w 1904"/>
                <a:gd name="T51" fmla="*/ 1050 h 1905"/>
                <a:gd name="T52" fmla="*/ 373 w 1904"/>
                <a:gd name="T53" fmla="*/ 1106 h 1905"/>
                <a:gd name="T54" fmla="*/ 387 w 1904"/>
                <a:gd name="T55" fmla="*/ 1125 h 1905"/>
                <a:gd name="T56" fmla="*/ 435 w 1904"/>
                <a:gd name="T57" fmla="*/ 1187 h 1905"/>
                <a:gd name="T58" fmla="*/ 444 w 1904"/>
                <a:gd name="T59" fmla="*/ 1198 h 1905"/>
                <a:gd name="T60" fmla="*/ 707 w 1904"/>
                <a:gd name="T61" fmla="*/ 1461 h 1905"/>
                <a:gd name="T62" fmla="*/ 719 w 1904"/>
                <a:gd name="T63" fmla="*/ 1470 h 1905"/>
                <a:gd name="T64" fmla="*/ 779 w 1904"/>
                <a:gd name="T65" fmla="*/ 1518 h 1905"/>
                <a:gd name="T66" fmla="*/ 799 w 1904"/>
                <a:gd name="T67" fmla="*/ 1532 h 1905"/>
                <a:gd name="T68" fmla="*/ 855 w 1904"/>
                <a:gd name="T69" fmla="*/ 1571 h 1905"/>
                <a:gd name="T70" fmla="*/ 879 w 1904"/>
                <a:gd name="T71" fmla="*/ 1588 h 1905"/>
                <a:gd name="T72" fmla="*/ 932 w 1904"/>
                <a:gd name="T73" fmla="*/ 1622 h 1905"/>
                <a:gd name="T74" fmla="*/ 961 w 1904"/>
                <a:gd name="T75" fmla="*/ 1638 h 1905"/>
                <a:gd name="T76" fmla="*/ 1013 w 1904"/>
                <a:gd name="T77" fmla="*/ 1668 h 1905"/>
                <a:gd name="T78" fmla="*/ 1044 w 1904"/>
                <a:gd name="T79" fmla="*/ 1684 h 1905"/>
                <a:gd name="T80" fmla="*/ 1095 w 1904"/>
                <a:gd name="T81" fmla="*/ 1711 h 1905"/>
                <a:gd name="T82" fmla="*/ 1129 w 1904"/>
                <a:gd name="T83" fmla="*/ 1726 h 1905"/>
                <a:gd name="T84" fmla="*/ 1180 w 1904"/>
                <a:gd name="T85" fmla="*/ 1750 h 1905"/>
                <a:gd name="T86" fmla="*/ 1216 w 1904"/>
                <a:gd name="T87" fmla="*/ 1764 h 1905"/>
                <a:gd name="T88" fmla="*/ 1267 w 1904"/>
                <a:gd name="T89" fmla="*/ 1784 h 1905"/>
                <a:gd name="T90" fmla="*/ 1305 w 1904"/>
                <a:gd name="T91" fmla="*/ 1798 h 1905"/>
                <a:gd name="T92" fmla="*/ 1356 w 1904"/>
                <a:gd name="T93" fmla="*/ 1815 h 1905"/>
                <a:gd name="T94" fmla="*/ 1396 w 1904"/>
                <a:gd name="T95" fmla="*/ 1827 h 1905"/>
                <a:gd name="T96" fmla="*/ 1447 w 1904"/>
                <a:gd name="T97" fmla="*/ 1842 h 1905"/>
                <a:gd name="T98" fmla="*/ 1488 w 1904"/>
                <a:gd name="T99" fmla="*/ 1852 h 1905"/>
                <a:gd name="T100" fmla="*/ 1539 w 1904"/>
                <a:gd name="T101" fmla="*/ 1864 h 1905"/>
                <a:gd name="T102" fmla="*/ 1582 w 1904"/>
                <a:gd name="T103" fmla="*/ 1872 h 1905"/>
                <a:gd name="T104" fmla="*/ 1634 w 1904"/>
                <a:gd name="T105" fmla="*/ 1881 h 1905"/>
                <a:gd name="T106" fmla="*/ 1677 w 1904"/>
                <a:gd name="T107" fmla="*/ 1887 h 1905"/>
                <a:gd name="T108" fmla="*/ 1729 w 1904"/>
                <a:gd name="T109" fmla="*/ 1894 h 1905"/>
                <a:gd name="T110" fmla="*/ 1774 w 1904"/>
                <a:gd name="T111" fmla="*/ 1898 h 1905"/>
                <a:gd name="T112" fmla="*/ 1827 w 1904"/>
                <a:gd name="T113" fmla="*/ 1902 h 1905"/>
                <a:gd name="T114" fmla="*/ 1872 w 1904"/>
                <a:gd name="T115" fmla="*/ 1904 h 1905"/>
                <a:gd name="T116" fmla="*/ 1904 w 1904"/>
                <a:gd name="T117" fmla="*/ 1905 h 1905"/>
                <a:gd name="T118" fmla="*/ 1904 w 1904"/>
                <a:gd name="T119" fmla="*/ 298 h 1905"/>
                <a:gd name="T120" fmla="*/ 1600 w 1904"/>
                <a:gd name="T121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A4384FB-AC4D-49BD-8DB7-F385ADBD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2111866"/>
              <a:ext cx="1543171" cy="1540168"/>
            </a:xfrm>
            <a:custGeom>
              <a:avLst/>
              <a:gdLst>
                <a:gd name="T0" fmla="*/ 1913 w 1913"/>
                <a:gd name="T1" fmla="*/ 1 h 1906"/>
                <a:gd name="T2" fmla="*/ 297 w 1913"/>
                <a:gd name="T3" fmla="*/ 0 h 1906"/>
                <a:gd name="T4" fmla="*/ 0 w 1913"/>
                <a:gd name="T5" fmla="*/ 298 h 1906"/>
                <a:gd name="T6" fmla="*/ 0 w 1913"/>
                <a:gd name="T7" fmla="*/ 1906 h 1906"/>
                <a:gd name="T8" fmla="*/ 1913 w 1913"/>
                <a:gd name="T9" fmla="*/ 1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12C47CA-478A-4587-8133-6FD6E3EA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505648"/>
              <a:ext cx="1537166" cy="1541669"/>
            </a:xfrm>
            <a:custGeom>
              <a:avLst/>
              <a:gdLst>
                <a:gd name="T0" fmla="*/ 1904 w 1904"/>
                <a:gd name="T1" fmla="*/ 1607 h 1910"/>
                <a:gd name="T2" fmla="*/ 1872 w 1904"/>
                <a:gd name="T3" fmla="*/ 0 h 1910"/>
                <a:gd name="T4" fmla="*/ 1774 w 1904"/>
                <a:gd name="T5" fmla="*/ 6 h 1910"/>
                <a:gd name="T6" fmla="*/ 1677 w 1904"/>
                <a:gd name="T7" fmla="*/ 17 h 1910"/>
                <a:gd name="T8" fmla="*/ 1581 w 1904"/>
                <a:gd name="T9" fmla="*/ 33 h 1910"/>
                <a:gd name="T10" fmla="*/ 1487 w 1904"/>
                <a:gd name="T11" fmla="*/ 53 h 1910"/>
                <a:gd name="T12" fmla="*/ 1395 w 1904"/>
                <a:gd name="T13" fmla="*/ 78 h 1910"/>
                <a:gd name="T14" fmla="*/ 1305 w 1904"/>
                <a:gd name="T15" fmla="*/ 107 h 1910"/>
                <a:gd name="T16" fmla="*/ 1216 w 1904"/>
                <a:gd name="T17" fmla="*/ 141 h 1910"/>
                <a:gd name="T18" fmla="*/ 1129 w 1904"/>
                <a:gd name="T19" fmla="*/ 179 h 1910"/>
                <a:gd name="T20" fmla="*/ 1045 w 1904"/>
                <a:gd name="T21" fmla="*/ 220 h 1910"/>
                <a:gd name="T22" fmla="*/ 963 w 1904"/>
                <a:gd name="T23" fmla="*/ 266 h 1910"/>
                <a:gd name="T24" fmla="*/ 882 w 1904"/>
                <a:gd name="T25" fmla="*/ 316 h 1910"/>
                <a:gd name="T26" fmla="*/ 804 w 1904"/>
                <a:gd name="T27" fmla="*/ 370 h 1910"/>
                <a:gd name="T28" fmla="*/ 728 w 1904"/>
                <a:gd name="T29" fmla="*/ 429 h 1910"/>
                <a:gd name="T30" fmla="*/ 649 w 1904"/>
                <a:gd name="T31" fmla="*/ 496 h 1910"/>
                <a:gd name="T32" fmla="*/ 505 w 1904"/>
                <a:gd name="T33" fmla="*/ 638 h 1910"/>
                <a:gd name="T34" fmla="*/ 445 w 1904"/>
                <a:gd name="T35" fmla="*/ 708 h 1910"/>
                <a:gd name="T36" fmla="*/ 388 w 1904"/>
                <a:gd name="T37" fmla="*/ 781 h 1910"/>
                <a:gd name="T38" fmla="*/ 334 w 1904"/>
                <a:gd name="T39" fmla="*/ 856 h 1910"/>
                <a:gd name="T40" fmla="*/ 284 w 1904"/>
                <a:gd name="T41" fmla="*/ 934 h 1910"/>
                <a:gd name="T42" fmla="*/ 237 w 1904"/>
                <a:gd name="T43" fmla="*/ 1015 h 1910"/>
                <a:gd name="T44" fmla="*/ 195 w 1904"/>
                <a:gd name="T45" fmla="*/ 1098 h 1910"/>
                <a:gd name="T46" fmla="*/ 156 w 1904"/>
                <a:gd name="T47" fmla="*/ 1183 h 1910"/>
                <a:gd name="T48" fmla="*/ 121 w 1904"/>
                <a:gd name="T49" fmla="*/ 1270 h 1910"/>
                <a:gd name="T50" fmla="*/ 90 w 1904"/>
                <a:gd name="T51" fmla="*/ 1359 h 1910"/>
                <a:gd name="T52" fmla="*/ 64 w 1904"/>
                <a:gd name="T53" fmla="*/ 1450 h 1910"/>
                <a:gd name="T54" fmla="*/ 42 w 1904"/>
                <a:gd name="T55" fmla="*/ 1544 h 1910"/>
                <a:gd name="T56" fmla="*/ 24 w 1904"/>
                <a:gd name="T57" fmla="*/ 1638 h 1910"/>
                <a:gd name="T58" fmla="*/ 11 w 1904"/>
                <a:gd name="T59" fmla="*/ 1734 h 1910"/>
                <a:gd name="T60" fmla="*/ 3 w 1904"/>
                <a:gd name="T61" fmla="*/ 1832 h 1910"/>
                <a:gd name="T62" fmla="*/ 0 w 1904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887" y="832555"/>
            <a:ext cx="1164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10% DOS PACIENTES INTERNADOS SOFREM EVENTOS ADVERSOS E 50% SÃO EVITÁVEIS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224" y="2945911"/>
            <a:ext cx="966610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 Wilson RM, </a:t>
            </a:r>
            <a:r>
              <a:rPr lang="en-US" sz="1100" dirty="0" err="1">
                <a:solidFill>
                  <a:srgbClr val="FFFFFF"/>
                </a:solidFill>
              </a:rPr>
              <a:t>Runciman</a:t>
            </a:r>
            <a:r>
              <a:rPr lang="en-US" sz="1100" dirty="0">
                <a:solidFill>
                  <a:srgbClr val="FFFFFF"/>
                </a:solidFill>
              </a:rPr>
              <a:t> WB, </a:t>
            </a:r>
            <a:r>
              <a:rPr lang="en-US" sz="1100" dirty="0" err="1">
                <a:solidFill>
                  <a:srgbClr val="FFFFFF"/>
                </a:solidFill>
              </a:rPr>
              <a:t>Gibbert</a:t>
            </a:r>
            <a:r>
              <a:rPr lang="en-US" sz="1100" dirty="0">
                <a:solidFill>
                  <a:srgbClr val="FFFFFF"/>
                </a:solidFill>
              </a:rPr>
              <a:t> RW, Harrison BT, Newby L, Hamilton JD. The quality in Australian health care study. Med J Aust. 1995;163(9):458–71.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Vincent C, Neale G, </a:t>
            </a:r>
            <a:r>
              <a:rPr lang="en-US" sz="1100" dirty="0" err="1">
                <a:solidFill>
                  <a:srgbClr val="FFFFFF"/>
                </a:solidFill>
              </a:rPr>
              <a:t>Woloshynowych</a:t>
            </a:r>
            <a:r>
              <a:rPr lang="en-US" sz="1100" dirty="0">
                <a:solidFill>
                  <a:srgbClr val="FFFFFF"/>
                </a:solidFill>
              </a:rPr>
              <a:t> M. Adverse events in British hospitals: preliminary retrospective record review. </a:t>
            </a:r>
            <a:r>
              <a:rPr lang="en-US" sz="1100" dirty="0" err="1">
                <a:solidFill>
                  <a:srgbClr val="FFFFFF"/>
                </a:solidFill>
              </a:rPr>
              <a:t>BMed</a:t>
            </a:r>
            <a:r>
              <a:rPr lang="en-US" sz="1100" dirty="0">
                <a:solidFill>
                  <a:srgbClr val="FFFFFF"/>
                </a:solidFill>
              </a:rPr>
              <a:t> J. 2001;322:517–9.</a:t>
            </a:r>
          </a:p>
          <a:p>
            <a:r>
              <a:rPr lang="en-US" sz="1100" dirty="0">
                <a:solidFill>
                  <a:srgbClr val="FFFFFF"/>
                </a:solidFill>
              </a:rPr>
              <a:t>Baker GR, Norton PG, </a:t>
            </a:r>
            <a:r>
              <a:rPr lang="en-US" sz="1100" dirty="0" err="1">
                <a:solidFill>
                  <a:srgbClr val="FFFFFF"/>
                </a:solidFill>
              </a:rPr>
              <a:t>Flintoft</a:t>
            </a:r>
            <a:r>
              <a:rPr lang="en-US" sz="1100" dirty="0">
                <a:solidFill>
                  <a:srgbClr val="FFFFFF"/>
                </a:solidFill>
              </a:rPr>
              <a:t> V et al. The Canadian Adverse Events Study: the incidence of adverse events among hospital Davis P, Lay-Yee R, </a:t>
            </a:r>
            <a:r>
              <a:rPr lang="en-US" sz="1100" dirty="0" err="1">
                <a:solidFill>
                  <a:srgbClr val="FFFFFF"/>
                </a:solidFill>
              </a:rPr>
              <a:t>Schug</a:t>
            </a:r>
            <a:r>
              <a:rPr lang="en-US" sz="1100" dirty="0">
                <a:solidFill>
                  <a:srgbClr val="FFFFFF"/>
                </a:solidFill>
              </a:rPr>
              <a:t> S, </a:t>
            </a:r>
            <a:r>
              <a:rPr lang="en-US" sz="1100" dirty="0" err="1">
                <a:solidFill>
                  <a:srgbClr val="FFFFFF"/>
                </a:solidFill>
              </a:rPr>
              <a:t>Briant</a:t>
            </a:r>
            <a:r>
              <a:rPr lang="en-US" sz="1100" dirty="0">
                <a:solidFill>
                  <a:srgbClr val="FFFFFF"/>
                </a:solidFill>
              </a:rPr>
              <a:t> R, Scott A, Johnson S, Bingley W. Adverse events regional feasibility study: indicative findings. N Z Med J. 2001; 114:203-5.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Schioler</a:t>
            </a:r>
            <a:r>
              <a:rPr lang="en-US" sz="1100" dirty="0">
                <a:solidFill>
                  <a:srgbClr val="FFFFFF"/>
                </a:solidFill>
              </a:rPr>
              <a:t> T, </a:t>
            </a:r>
            <a:r>
              <a:rPr lang="en-US" sz="1100" dirty="0" err="1">
                <a:solidFill>
                  <a:srgbClr val="FFFFFF"/>
                </a:solidFill>
              </a:rPr>
              <a:t>Lipczak</a:t>
            </a:r>
            <a:r>
              <a:rPr lang="en-US" sz="1100" dirty="0">
                <a:solidFill>
                  <a:srgbClr val="FFFFFF"/>
                </a:solidFill>
              </a:rPr>
              <a:t> H, Pedersen BL, </a:t>
            </a:r>
            <a:r>
              <a:rPr lang="en-US" sz="1100" dirty="0" err="1">
                <a:solidFill>
                  <a:srgbClr val="FFFFFF"/>
                </a:solidFill>
              </a:rPr>
              <a:t>Mogensen</a:t>
            </a:r>
            <a:r>
              <a:rPr lang="en-US" sz="1100" dirty="0">
                <a:solidFill>
                  <a:srgbClr val="FFFFFF"/>
                </a:solidFill>
              </a:rPr>
              <a:t> TS, </a:t>
            </a:r>
            <a:r>
              <a:rPr lang="en-US" sz="1100" dirty="0" err="1">
                <a:solidFill>
                  <a:srgbClr val="FFFFFF"/>
                </a:solidFill>
              </a:rPr>
              <a:t>Bech</a:t>
            </a:r>
            <a:r>
              <a:rPr lang="en-US" sz="1100" dirty="0">
                <a:solidFill>
                  <a:srgbClr val="FFFFFF"/>
                </a:solidFill>
              </a:rPr>
              <a:t> KB, </a:t>
            </a:r>
            <a:r>
              <a:rPr lang="en-US" sz="1100" dirty="0" err="1">
                <a:solidFill>
                  <a:srgbClr val="FFFFFF"/>
                </a:solidFill>
              </a:rPr>
              <a:t>Stockmarr</a:t>
            </a:r>
            <a:r>
              <a:rPr lang="en-US" sz="1100" dirty="0">
                <a:solidFill>
                  <a:srgbClr val="FFFFFF"/>
                </a:solidFill>
              </a:rPr>
              <a:t> A et al. Danish Adverse Event Study, incidence of adverse events in hospitals. A retrospective study of medical records. </a:t>
            </a:r>
            <a:r>
              <a:rPr lang="en-US" sz="1100" dirty="0" err="1">
                <a:solidFill>
                  <a:srgbClr val="FFFFFF"/>
                </a:solidFill>
              </a:rPr>
              <a:t>Ugeskr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Laeger</a:t>
            </a:r>
            <a:r>
              <a:rPr lang="en-US" sz="1100" dirty="0">
                <a:solidFill>
                  <a:srgbClr val="FFFFFF"/>
                </a:solidFill>
              </a:rPr>
              <a:t>. 2002; 164:4377-9.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Michel P, </a:t>
            </a:r>
            <a:r>
              <a:rPr lang="en-US" sz="1100" dirty="0" err="1">
                <a:solidFill>
                  <a:srgbClr val="FFFFFF"/>
                </a:solidFill>
              </a:rPr>
              <a:t>Quenon</a:t>
            </a:r>
            <a:r>
              <a:rPr lang="en-US" sz="1100" dirty="0">
                <a:solidFill>
                  <a:srgbClr val="FFFFFF"/>
                </a:solidFill>
              </a:rPr>
              <a:t> JL, </a:t>
            </a:r>
            <a:r>
              <a:rPr lang="en-US" sz="1100" dirty="0" err="1">
                <a:solidFill>
                  <a:srgbClr val="FFFFFF"/>
                </a:solidFill>
              </a:rPr>
              <a:t>Sarasqueta</a:t>
            </a:r>
            <a:r>
              <a:rPr lang="en-US" sz="1100" dirty="0">
                <a:solidFill>
                  <a:srgbClr val="FFFFFF"/>
                </a:solidFill>
              </a:rPr>
              <a:t> AM et al. Comparison of three methods for estimating rates of adverse events and rates of preventable adverse events in acute care hospitals. Br Med J. 2004; 328:199-202.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Sousa P, </a:t>
            </a:r>
            <a:r>
              <a:rPr lang="en-US" sz="1100" dirty="0" err="1">
                <a:solidFill>
                  <a:srgbClr val="FFFFFF"/>
                </a:solidFill>
              </a:rPr>
              <a:t>Uva</a:t>
            </a:r>
            <a:r>
              <a:rPr lang="en-US" sz="1100" dirty="0">
                <a:solidFill>
                  <a:srgbClr val="FFFFFF"/>
                </a:solidFill>
              </a:rPr>
              <a:t> AS, </a:t>
            </a:r>
            <a:r>
              <a:rPr lang="en-US" sz="1100" dirty="0" err="1">
                <a:solidFill>
                  <a:srgbClr val="FFFFFF"/>
                </a:solidFill>
              </a:rPr>
              <a:t>Serranheira</a:t>
            </a:r>
            <a:r>
              <a:rPr lang="en-US" sz="1100" dirty="0">
                <a:solidFill>
                  <a:srgbClr val="FFFFFF"/>
                </a:solidFill>
              </a:rPr>
              <a:t> F, </a:t>
            </a:r>
            <a:r>
              <a:rPr lang="en-US" sz="1100" dirty="0" err="1">
                <a:solidFill>
                  <a:srgbClr val="FFFFFF"/>
                </a:solidFill>
              </a:rPr>
              <a:t>Leite</a:t>
            </a:r>
            <a:r>
              <a:rPr lang="en-US" sz="1100" dirty="0">
                <a:solidFill>
                  <a:srgbClr val="FFFFFF"/>
                </a:solidFill>
              </a:rPr>
              <a:t> E, </a:t>
            </a:r>
            <a:r>
              <a:rPr lang="en-US" sz="1100" dirty="0" err="1">
                <a:solidFill>
                  <a:srgbClr val="FFFFFF"/>
                </a:solidFill>
              </a:rPr>
              <a:t>Nunes</a:t>
            </a:r>
            <a:r>
              <a:rPr lang="en-US" sz="1100" dirty="0">
                <a:solidFill>
                  <a:srgbClr val="FFFFFF"/>
                </a:solidFill>
              </a:rPr>
              <a:t> C. </a:t>
            </a:r>
            <a:r>
              <a:rPr lang="en-US" sz="1100" dirty="0" err="1">
                <a:solidFill>
                  <a:srgbClr val="FFFFFF"/>
                </a:solidFill>
              </a:rPr>
              <a:t>Segurança</a:t>
            </a:r>
            <a:r>
              <a:rPr lang="en-US" sz="1100" dirty="0">
                <a:solidFill>
                  <a:srgbClr val="FFFFFF"/>
                </a:solidFill>
              </a:rPr>
              <a:t> do </a:t>
            </a:r>
            <a:r>
              <a:rPr lang="en-US" sz="1100" dirty="0" err="1">
                <a:solidFill>
                  <a:srgbClr val="FFFFFF"/>
                </a:solidFill>
              </a:rPr>
              <a:t>doente</a:t>
            </a:r>
            <a:r>
              <a:rPr lang="en-US" sz="1100" dirty="0">
                <a:solidFill>
                  <a:srgbClr val="FFFFFF"/>
                </a:solidFill>
              </a:rPr>
              <a:t>: </a:t>
            </a:r>
            <a:r>
              <a:rPr lang="en-US" sz="1100" dirty="0" err="1">
                <a:solidFill>
                  <a:srgbClr val="FFFFFF"/>
                </a:solidFill>
              </a:rPr>
              <a:t>eventos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adversos</a:t>
            </a:r>
            <a:r>
              <a:rPr lang="en-US" sz="1100" dirty="0">
                <a:solidFill>
                  <a:srgbClr val="FFFFFF"/>
                </a:solidFill>
              </a:rPr>
              <a:t> em </a:t>
            </a:r>
            <a:r>
              <a:rPr lang="en-US" sz="1100" dirty="0" err="1">
                <a:solidFill>
                  <a:srgbClr val="FFFFFF"/>
                </a:solidFill>
              </a:rPr>
              <a:t>hospitais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portugueses</a:t>
            </a:r>
            <a:r>
              <a:rPr lang="en-US" sz="1100" dirty="0">
                <a:solidFill>
                  <a:srgbClr val="FFFFFF"/>
                </a:solidFill>
              </a:rPr>
              <a:t>: </a:t>
            </a:r>
            <a:r>
              <a:rPr lang="en-US" sz="1100" dirty="0" err="1">
                <a:solidFill>
                  <a:srgbClr val="FFFFFF"/>
                </a:solidFill>
              </a:rPr>
              <a:t>estudo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piloto</a:t>
            </a:r>
            <a:r>
              <a:rPr lang="en-US" sz="1100" dirty="0">
                <a:solidFill>
                  <a:srgbClr val="FFFFFF"/>
                </a:solidFill>
              </a:rPr>
              <a:t> de </a:t>
            </a:r>
            <a:r>
              <a:rPr lang="en-US" sz="1100" dirty="0" err="1">
                <a:solidFill>
                  <a:srgbClr val="FFFFFF"/>
                </a:solidFill>
              </a:rPr>
              <a:t>incidência</a:t>
            </a:r>
            <a:r>
              <a:rPr lang="en-US" sz="1100" dirty="0">
                <a:solidFill>
                  <a:srgbClr val="FFFFFF"/>
                </a:solidFill>
              </a:rPr>
              <a:t>, </a:t>
            </a:r>
            <a:r>
              <a:rPr lang="en-US" sz="1100" dirty="0" err="1">
                <a:solidFill>
                  <a:srgbClr val="FFFFFF"/>
                </a:solidFill>
              </a:rPr>
              <a:t>impacte</a:t>
            </a:r>
            <a:r>
              <a:rPr lang="en-US" sz="1100" dirty="0">
                <a:solidFill>
                  <a:srgbClr val="FFFFFF"/>
                </a:solidFill>
              </a:rPr>
              <a:t> e </a:t>
            </a:r>
            <a:r>
              <a:rPr lang="en-US" sz="1100" dirty="0" err="1">
                <a:solidFill>
                  <a:srgbClr val="FFFFFF"/>
                </a:solidFill>
              </a:rPr>
              <a:t>evitabilidade</a:t>
            </a:r>
            <a:r>
              <a:rPr lang="en-US" sz="1100" dirty="0">
                <a:solidFill>
                  <a:srgbClr val="FFFFFF"/>
                </a:solidFill>
              </a:rPr>
              <a:t>. </a:t>
            </a:r>
            <a:r>
              <a:rPr lang="en-US" sz="1100" dirty="0" err="1">
                <a:solidFill>
                  <a:srgbClr val="FFFFFF"/>
                </a:solidFill>
              </a:rPr>
              <a:t>Lisboa</a:t>
            </a:r>
            <a:r>
              <a:rPr lang="en-US" sz="1100" dirty="0">
                <a:solidFill>
                  <a:srgbClr val="FFFFFF"/>
                </a:solidFill>
              </a:rPr>
              <a:t>: Ed. </a:t>
            </a:r>
            <a:r>
              <a:rPr lang="en-US" sz="1100" dirty="0" err="1">
                <a:solidFill>
                  <a:srgbClr val="FFFFFF"/>
                </a:solidFill>
              </a:rPr>
              <a:t>Escola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Nacional</a:t>
            </a:r>
            <a:r>
              <a:rPr lang="en-US" sz="1100" dirty="0">
                <a:solidFill>
                  <a:srgbClr val="FFFFFF"/>
                </a:solidFill>
              </a:rPr>
              <a:t> de </a:t>
            </a:r>
            <a:r>
              <a:rPr lang="en-US" sz="1100" dirty="0" err="1">
                <a:solidFill>
                  <a:srgbClr val="FFFFFF"/>
                </a:solidFill>
              </a:rPr>
              <a:t>Saúde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Pública</a:t>
            </a:r>
            <a:r>
              <a:rPr lang="en-US" sz="1100" dirty="0">
                <a:solidFill>
                  <a:srgbClr val="FFFFFF"/>
                </a:solidFill>
              </a:rPr>
              <a:t>; 2011. p. 13-36.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Letaief</a:t>
            </a:r>
            <a:r>
              <a:rPr lang="en-US" sz="1100" dirty="0">
                <a:solidFill>
                  <a:srgbClr val="FFFFFF"/>
                </a:solidFill>
              </a:rPr>
              <a:t> M, </a:t>
            </a:r>
            <a:r>
              <a:rPr lang="en-US" sz="1100" dirty="0" err="1">
                <a:solidFill>
                  <a:srgbClr val="FFFFFF"/>
                </a:solidFill>
              </a:rPr>
              <a:t>Mhamdi</a:t>
            </a:r>
            <a:r>
              <a:rPr lang="en-US" sz="1100" dirty="0">
                <a:solidFill>
                  <a:srgbClr val="FFFFFF"/>
                </a:solidFill>
              </a:rPr>
              <a:t> SE, </a:t>
            </a:r>
            <a:r>
              <a:rPr lang="en-US" sz="1100" dirty="0" err="1">
                <a:solidFill>
                  <a:srgbClr val="FFFFFF"/>
                </a:solidFill>
              </a:rPr>
              <a:t>Asady</a:t>
            </a:r>
            <a:r>
              <a:rPr lang="en-US" sz="1100" dirty="0">
                <a:solidFill>
                  <a:srgbClr val="FFFFFF"/>
                </a:solidFill>
              </a:rPr>
              <a:t> R, </a:t>
            </a:r>
            <a:r>
              <a:rPr lang="en-US" sz="1100" dirty="0" err="1">
                <a:solidFill>
                  <a:srgbClr val="FFFFFF"/>
                </a:solidFill>
              </a:rPr>
              <a:t>Siddiqi</a:t>
            </a:r>
            <a:r>
              <a:rPr lang="en-US" sz="1100" dirty="0">
                <a:solidFill>
                  <a:srgbClr val="FFFFFF"/>
                </a:solidFill>
              </a:rPr>
              <a:t> S, </a:t>
            </a:r>
            <a:r>
              <a:rPr lang="en-US" sz="1100" dirty="0" err="1">
                <a:solidFill>
                  <a:srgbClr val="FFFFFF"/>
                </a:solidFill>
              </a:rPr>
              <a:t>Abdullatif</a:t>
            </a:r>
            <a:r>
              <a:rPr lang="en-US" sz="1100" dirty="0">
                <a:solidFill>
                  <a:srgbClr val="FFFFFF"/>
                </a:solidFill>
              </a:rPr>
              <a:t> A. Adverse events in Tunisian hospitals: results of a retrospective cohort study. </a:t>
            </a:r>
            <a:r>
              <a:rPr lang="en-US" sz="1100" dirty="0" err="1">
                <a:solidFill>
                  <a:srgbClr val="FFFFFF"/>
                </a:solidFill>
              </a:rPr>
              <a:t>Int</a:t>
            </a:r>
            <a:r>
              <a:rPr lang="en-US" sz="1100" dirty="0">
                <a:solidFill>
                  <a:srgbClr val="FFFFFF"/>
                </a:solidFill>
              </a:rPr>
              <a:t> J </a:t>
            </a:r>
            <a:r>
              <a:rPr lang="en-US" sz="1100" dirty="0" err="1">
                <a:solidFill>
                  <a:srgbClr val="FFFFFF"/>
                </a:solidFill>
              </a:rPr>
              <a:t>Qual</a:t>
            </a:r>
            <a:r>
              <a:rPr lang="en-US" sz="1100" dirty="0">
                <a:solidFill>
                  <a:srgbClr val="FFFFFF"/>
                </a:solidFill>
              </a:rPr>
              <a:t> Health Care. 2011; 22:380-385.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Aranaz-Andrés</a:t>
            </a:r>
            <a:r>
              <a:rPr lang="en-US" sz="1100" dirty="0">
                <a:solidFill>
                  <a:srgbClr val="FFFFFF"/>
                </a:solidFill>
              </a:rPr>
              <a:t> JM, </a:t>
            </a:r>
            <a:r>
              <a:rPr lang="en-US" sz="1100" dirty="0" err="1">
                <a:solidFill>
                  <a:srgbClr val="FFFFFF"/>
                </a:solidFill>
              </a:rPr>
              <a:t>AIbar-Remón</a:t>
            </a:r>
            <a:r>
              <a:rPr lang="en-US" sz="1100" dirty="0">
                <a:solidFill>
                  <a:srgbClr val="FFFFFF"/>
                </a:solidFill>
              </a:rPr>
              <a:t> C, </a:t>
            </a:r>
            <a:r>
              <a:rPr lang="en-US" sz="1100" dirty="0" err="1">
                <a:solidFill>
                  <a:srgbClr val="FFFFFF"/>
                </a:solidFill>
              </a:rPr>
              <a:t>Vitaller</a:t>
            </a:r>
            <a:r>
              <a:rPr lang="en-US" sz="1100" dirty="0">
                <a:solidFill>
                  <a:srgbClr val="FFFFFF"/>
                </a:solidFill>
              </a:rPr>
              <a:t>-Murillo J, </a:t>
            </a:r>
            <a:r>
              <a:rPr lang="en-US" sz="1100" dirty="0" err="1">
                <a:solidFill>
                  <a:srgbClr val="FFFFFF"/>
                </a:solidFill>
              </a:rPr>
              <a:t>Ruiz-López</a:t>
            </a:r>
            <a:r>
              <a:rPr lang="en-US" sz="1100" dirty="0">
                <a:solidFill>
                  <a:srgbClr val="FFFFFF"/>
                </a:solidFill>
              </a:rPr>
              <a:t> P, </a:t>
            </a:r>
            <a:r>
              <a:rPr lang="en-US" sz="1100" dirty="0" err="1">
                <a:solidFill>
                  <a:srgbClr val="FFFFFF"/>
                </a:solidFill>
              </a:rPr>
              <a:t>Limón-Ramírez</a:t>
            </a:r>
            <a:r>
              <a:rPr lang="en-US" sz="1100" dirty="0">
                <a:solidFill>
                  <a:srgbClr val="FFFFFF"/>
                </a:solidFill>
              </a:rPr>
              <a:t> R, </a:t>
            </a:r>
            <a:r>
              <a:rPr lang="en-US" sz="1100" dirty="0" err="1">
                <a:solidFill>
                  <a:srgbClr val="FFFFFF"/>
                </a:solidFill>
              </a:rPr>
              <a:t>Terol</a:t>
            </a:r>
            <a:r>
              <a:rPr lang="en-US" sz="1100" dirty="0">
                <a:solidFill>
                  <a:srgbClr val="FFFFFF"/>
                </a:solidFill>
              </a:rPr>
              <a:t>-Garcia E, ENEAS work group. Incidence of adverse events related to health care in Spain: results of the Spanish National Study of Adverse Events. J </a:t>
            </a:r>
            <a:r>
              <a:rPr lang="en-US" sz="1100" dirty="0" err="1">
                <a:solidFill>
                  <a:srgbClr val="FFFFFF"/>
                </a:solidFill>
              </a:rPr>
              <a:t>Epidemiol</a:t>
            </a:r>
            <a:r>
              <a:rPr lang="en-US" sz="1100" dirty="0">
                <a:solidFill>
                  <a:srgbClr val="FFFFFF"/>
                </a:solidFill>
              </a:rPr>
              <a:t> Community Health. 2008; 62:1022-1029.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Soop</a:t>
            </a:r>
            <a:r>
              <a:rPr lang="en-US" sz="1100" dirty="0">
                <a:solidFill>
                  <a:srgbClr val="FFFFFF"/>
                </a:solidFill>
              </a:rPr>
              <a:t> M, </a:t>
            </a:r>
            <a:r>
              <a:rPr lang="en-US" sz="1100" dirty="0" err="1">
                <a:solidFill>
                  <a:srgbClr val="FFFFFF"/>
                </a:solidFill>
              </a:rPr>
              <a:t>Fryksmark</a:t>
            </a:r>
            <a:r>
              <a:rPr lang="en-US" sz="1100" dirty="0">
                <a:solidFill>
                  <a:srgbClr val="FFFFFF"/>
                </a:solidFill>
              </a:rPr>
              <a:t> U, </a:t>
            </a:r>
            <a:r>
              <a:rPr lang="en-US" sz="1100" dirty="0" err="1">
                <a:solidFill>
                  <a:srgbClr val="FFFFFF"/>
                </a:solidFill>
              </a:rPr>
              <a:t>Koster</a:t>
            </a:r>
            <a:r>
              <a:rPr lang="en-US" sz="1100" dirty="0">
                <a:solidFill>
                  <a:srgbClr val="FFFFFF"/>
                </a:solidFill>
              </a:rPr>
              <a:t> M, </a:t>
            </a:r>
            <a:r>
              <a:rPr lang="en-US" sz="1100" dirty="0" err="1">
                <a:solidFill>
                  <a:srgbClr val="FFFFFF"/>
                </a:solidFill>
              </a:rPr>
              <a:t>Haglund</a:t>
            </a:r>
            <a:r>
              <a:rPr lang="en-US" sz="1100" dirty="0">
                <a:solidFill>
                  <a:srgbClr val="FFFFFF"/>
                </a:solidFill>
              </a:rPr>
              <a:t> B. The incidence of adverse events in Swedish hospitals: a retrospective medical record review study. </a:t>
            </a:r>
            <a:r>
              <a:rPr lang="en-US" sz="1100" dirty="0" err="1">
                <a:solidFill>
                  <a:srgbClr val="FFFFFF"/>
                </a:solidFill>
              </a:rPr>
              <a:t>Int</a:t>
            </a:r>
            <a:r>
              <a:rPr lang="en-US" sz="1100" dirty="0">
                <a:solidFill>
                  <a:srgbClr val="FFFFFF"/>
                </a:solidFill>
              </a:rPr>
              <a:t> J </a:t>
            </a:r>
            <a:r>
              <a:rPr lang="en-US" sz="1100" dirty="0" err="1">
                <a:solidFill>
                  <a:srgbClr val="FFFFFF"/>
                </a:solidFill>
              </a:rPr>
              <a:t>Qual</a:t>
            </a:r>
            <a:r>
              <a:rPr lang="en-US" sz="1100" dirty="0">
                <a:solidFill>
                  <a:srgbClr val="FFFFFF"/>
                </a:solidFill>
              </a:rPr>
              <a:t> Health Care. 2009; 21(4):285-291.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Zegers</a:t>
            </a:r>
            <a:r>
              <a:rPr lang="en-US" sz="1100" dirty="0">
                <a:solidFill>
                  <a:srgbClr val="FFFFFF"/>
                </a:solidFill>
              </a:rPr>
              <a:t> M, </a:t>
            </a:r>
            <a:r>
              <a:rPr lang="en-US" sz="1100" dirty="0" err="1">
                <a:solidFill>
                  <a:srgbClr val="FFFFFF"/>
                </a:solidFill>
              </a:rPr>
              <a:t>Bruijne</a:t>
            </a:r>
            <a:r>
              <a:rPr lang="en-US" sz="1100" dirty="0">
                <a:solidFill>
                  <a:srgbClr val="FFFFFF"/>
                </a:solidFill>
              </a:rPr>
              <a:t> MC, Wagner C, </a:t>
            </a:r>
            <a:r>
              <a:rPr lang="en-US" sz="1100" dirty="0" err="1">
                <a:solidFill>
                  <a:srgbClr val="FFFFFF"/>
                </a:solidFill>
              </a:rPr>
              <a:t>Hoonhout</a:t>
            </a:r>
            <a:r>
              <a:rPr lang="en-US" sz="1100" dirty="0">
                <a:solidFill>
                  <a:srgbClr val="FFFFFF"/>
                </a:solidFill>
              </a:rPr>
              <a:t> LHF, </a:t>
            </a:r>
            <a:r>
              <a:rPr lang="en-US" sz="1100" dirty="0" err="1">
                <a:solidFill>
                  <a:srgbClr val="FFFFFF"/>
                </a:solidFill>
              </a:rPr>
              <a:t>Waaijman</a:t>
            </a:r>
            <a:r>
              <a:rPr lang="en-US" sz="1100" dirty="0">
                <a:solidFill>
                  <a:srgbClr val="FFFFFF"/>
                </a:solidFill>
              </a:rPr>
              <a:t> R, Smits M, et al. Adverse events and potentially preventable deaths in Dutch hospitals: results of a retrospective patient record review study. Qual. </a:t>
            </a:r>
            <a:r>
              <a:rPr lang="en-US" sz="1100" dirty="0" err="1">
                <a:solidFill>
                  <a:srgbClr val="FFFFFF"/>
                </a:solidFill>
              </a:rPr>
              <a:t>Saf</a:t>
            </a:r>
            <a:r>
              <a:rPr lang="en-US" sz="1100" dirty="0">
                <a:solidFill>
                  <a:srgbClr val="FFFFFF"/>
                </a:solidFill>
              </a:rPr>
              <a:t> Health Care. 2009; 18:297-302. </a:t>
            </a:r>
          </a:p>
          <a:p>
            <a:r>
              <a:rPr lang="en-US" sz="1100" dirty="0">
                <a:solidFill>
                  <a:srgbClr val="FFFFFF"/>
                </a:solidFill>
              </a:rPr>
              <a:t> Mendes W, Martins M, </a:t>
            </a:r>
            <a:r>
              <a:rPr lang="en-US" sz="1100" dirty="0" err="1">
                <a:solidFill>
                  <a:srgbClr val="FFFFFF"/>
                </a:solidFill>
              </a:rPr>
              <a:t>Rozenfeld</a:t>
            </a:r>
            <a:r>
              <a:rPr lang="en-US" sz="1100" dirty="0">
                <a:solidFill>
                  <a:srgbClr val="FFFFFF"/>
                </a:solidFill>
              </a:rPr>
              <a:t> S, </a:t>
            </a:r>
            <a:r>
              <a:rPr lang="en-US" sz="1100" dirty="0" err="1">
                <a:solidFill>
                  <a:srgbClr val="FFFFFF"/>
                </a:solidFill>
              </a:rPr>
              <a:t>Travassos</a:t>
            </a:r>
            <a:r>
              <a:rPr lang="en-US" sz="1100" dirty="0">
                <a:solidFill>
                  <a:srgbClr val="FFFFFF"/>
                </a:solidFill>
              </a:rPr>
              <a:t> C. The assessment of adverse events in hospitals in Brazil. International Journal for Quality in Health. Care 2009; 21:279-284. </a:t>
            </a:r>
          </a:p>
          <a:p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9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CFA673-D3B6-4A82-96EB-F27F2D805222}"/>
              </a:ext>
            </a:extLst>
          </p:cNvPr>
          <p:cNvGrpSpPr/>
          <p:nvPr/>
        </p:nvGrpSpPr>
        <p:grpSpPr>
          <a:xfrm>
            <a:off x="698458" y="505648"/>
            <a:ext cx="3144886" cy="3146386"/>
            <a:chOff x="698458" y="505648"/>
            <a:chExt cx="3144886" cy="314638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875B39B-0154-4089-960B-9BA5C1E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2111866"/>
              <a:ext cx="1537166" cy="1538667"/>
            </a:xfrm>
            <a:custGeom>
              <a:avLst/>
              <a:gdLst>
                <a:gd name="T0" fmla="*/ 1600 w 1904"/>
                <a:gd name="T1" fmla="*/ 0 h 1905"/>
                <a:gd name="T2" fmla="*/ 0 w 1904"/>
                <a:gd name="T3" fmla="*/ 0 h 1905"/>
                <a:gd name="T4" fmla="*/ 1 w 1904"/>
                <a:gd name="T5" fmla="*/ 32 h 1905"/>
                <a:gd name="T6" fmla="*/ 3 w 1904"/>
                <a:gd name="T7" fmla="*/ 78 h 1905"/>
                <a:gd name="T8" fmla="*/ 7 w 1904"/>
                <a:gd name="T9" fmla="*/ 130 h 1905"/>
                <a:gd name="T10" fmla="*/ 11 w 1904"/>
                <a:gd name="T11" fmla="*/ 175 h 1905"/>
                <a:gd name="T12" fmla="*/ 18 w 1904"/>
                <a:gd name="T13" fmla="*/ 227 h 1905"/>
                <a:gd name="T14" fmla="*/ 24 w 1904"/>
                <a:gd name="T15" fmla="*/ 271 h 1905"/>
                <a:gd name="T16" fmla="*/ 33 w 1904"/>
                <a:gd name="T17" fmla="*/ 323 h 1905"/>
                <a:gd name="T18" fmla="*/ 42 w 1904"/>
                <a:gd name="T19" fmla="*/ 365 h 1905"/>
                <a:gd name="T20" fmla="*/ 53 w 1904"/>
                <a:gd name="T21" fmla="*/ 417 h 1905"/>
                <a:gd name="T22" fmla="*/ 64 w 1904"/>
                <a:gd name="T23" fmla="*/ 457 h 1905"/>
                <a:gd name="T24" fmla="*/ 78 w 1904"/>
                <a:gd name="T25" fmla="*/ 509 h 1905"/>
                <a:gd name="T26" fmla="*/ 90 w 1904"/>
                <a:gd name="T27" fmla="*/ 548 h 1905"/>
                <a:gd name="T28" fmla="*/ 107 w 1904"/>
                <a:gd name="T29" fmla="*/ 600 h 1905"/>
                <a:gd name="T30" fmla="*/ 121 w 1904"/>
                <a:gd name="T31" fmla="*/ 637 h 1905"/>
                <a:gd name="T32" fmla="*/ 141 w 1904"/>
                <a:gd name="T33" fmla="*/ 689 h 1905"/>
                <a:gd name="T34" fmla="*/ 155 w 1904"/>
                <a:gd name="T35" fmla="*/ 724 h 1905"/>
                <a:gd name="T36" fmla="*/ 179 w 1904"/>
                <a:gd name="T37" fmla="*/ 776 h 1905"/>
                <a:gd name="T38" fmla="*/ 194 w 1904"/>
                <a:gd name="T39" fmla="*/ 809 h 1905"/>
                <a:gd name="T40" fmla="*/ 221 w 1904"/>
                <a:gd name="T41" fmla="*/ 861 h 1905"/>
                <a:gd name="T42" fmla="*/ 237 w 1904"/>
                <a:gd name="T43" fmla="*/ 892 h 1905"/>
                <a:gd name="T44" fmla="*/ 267 w 1904"/>
                <a:gd name="T45" fmla="*/ 944 h 1905"/>
                <a:gd name="T46" fmla="*/ 283 w 1904"/>
                <a:gd name="T47" fmla="*/ 972 h 1905"/>
                <a:gd name="T48" fmla="*/ 318 w 1904"/>
                <a:gd name="T49" fmla="*/ 1026 h 1905"/>
                <a:gd name="T50" fmla="*/ 333 w 1904"/>
                <a:gd name="T51" fmla="*/ 1050 h 1905"/>
                <a:gd name="T52" fmla="*/ 373 w 1904"/>
                <a:gd name="T53" fmla="*/ 1106 h 1905"/>
                <a:gd name="T54" fmla="*/ 387 w 1904"/>
                <a:gd name="T55" fmla="*/ 1125 h 1905"/>
                <a:gd name="T56" fmla="*/ 435 w 1904"/>
                <a:gd name="T57" fmla="*/ 1187 h 1905"/>
                <a:gd name="T58" fmla="*/ 444 w 1904"/>
                <a:gd name="T59" fmla="*/ 1198 h 1905"/>
                <a:gd name="T60" fmla="*/ 707 w 1904"/>
                <a:gd name="T61" fmla="*/ 1461 h 1905"/>
                <a:gd name="T62" fmla="*/ 719 w 1904"/>
                <a:gd name="T63" fmla="*/ 1470 h 1905"/>
                <a:gd name="T64" fmla="*/ 779 w 1904"/>
                <a:gd name="T65" fmla="*/ 1518 h 1905"/>
                <a:gd name="T66" fmla="*/ 799 w 1904"/>
                <a:gd name="T67" fmla="*/ 1532 h 1905"/>
                <a:gd name="T68" fmla="*/ 855 w 1904"/>
                <a:gd name="T69" fmla="*/ 1571 h 1905"/>
                <a:gd name="T70" fmla="*/ 879 w 1904"/>
                <a:gd name="T71" fmla="*/ 1588 h 1905"/>
                <a:gd name="T72" fmla="*/ 932 w 1904"/>
                <a:gd name="T73" fmla="*/ 1622 h 1905"/>
                <a:gd name="T74" fmla="*/ 961 w 1904"/>
                <a:gd name="T75" fmla="*/ 1638 h 1905"/>
                <a:gd name="T76" fmla="*/ 1013 w 1904"/>
                <a:gd name="T77" fmla="*/ 1668 h 1905"/>
                <a:gd name="T78" fmla="*/ 1044 w 1904"/>
                <a:gd name="T79" fmla="*/ 1684 h 1905"/>
                <a:gd name="T80" fmla="*/ 1095 w 1904"/>
                <a:gd name="T81" fmla="*/ 1711 h 1905"/>
                <a:gd name="T82" fmla="*/ 1129 w 1904"/>
                <a:gd name="T83" fmla="*/ 1726 h 1905"/>
                <a:gd name="T84" fmla="*/ 1180 w 1904"/>
                <a:gd name="T85" fmla="*/ 1750 h 1905"/>
                <a:gd name="T86" fmla="*/ 1216 w 1904"/>
                <a:gd name="T87" fmla="*/ 1764 h 1905"/>
                <a:gd name="T88" fmla="*/ 1267 w 1904"/>
                <a:gd name="T89" fmla="*/ 1784 h 1905"/>
                <a:gd name="T90" fmla="*/ 1305 w 1904"/>
                <a:gd name="T91" fmla="*/ 1798 h 1905"/>
                <a:gd name="T92" fmla="*/ 1356 w 1904"/>
                <a:gd name="T93" fmla="*/ 1815 h 1905"/>
                <a:gd name="T94" fmla="*/ 1396 w 1904"/>
                <a:gd name="T95" fmla="*/ 1827 h 1905"/>
                <a:gd name="T96" fmla="*/ 1447 w 1904"/>
                <a:gd name="T97" fmla="*/ 1842 h 1905"/>
                <a:gd name="T98" fmla="*/ 1488 w 1904"/>
                <a:gd name="T99" fmla="*/ 1852 h 1905"/>
                <a:gd name="T100" fmla="*/ 1539 w 1904"/>
                <a:gd name="T101" fmla="*/ 1864 h 1905"/>
                <a:gd name="T102" fmla="*/ 1582 w 1904"/>
                <a:gd name="T103" fmla="*/ 1872 h 1905"/>
                <a:gd name="T104" fmla="*/ 1634 w 1904"/>
                <a:gd name="T105" fmla="*/ 1881 h 1905"/>
                <a:gd name="T106" fmla="*/ 1677 w 1904"/>
                <a:gd name="T107" fmla="*/ 1887 h 1905"/>
                <a:gd name="T108" fmla="*/ 1729 w 1904"/>
                <a:gd name="T109" fmla="*/ 1894 h 1905"/>
                <a:gd name="T110" fmla="*/ 1774 w 1904"/>
                <a:gd name="T111" fmla="*/ 1898 h 1905"/>
                <a:gd name="T112" fmla="*/ 1827 w 1904"/>
                <a:gd name="T113" fmla="*/ 1902 h 1905"/>
                <a:gd name="T114" fmla="*/ 1872 w 1904"/>
                <a:gd name="T115" fmla="*/ 1904 h 1905"/>
                <a:gd name="T116" fmla="*/ 1904 w 1904"/>
                <a:gd name="T117" fmla="*/ 1905 h 1905"/>
                <a:gd name="T118" fmla="*/ 1904 w 1904"/>
                <a:gd name="T119" fmla="*/ 298 h 1905"/>
                <a:gd name="T120" fmla="*/ 1600 w 1904"/>
                <a:gd name="T121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A4384FB-AC4D-49BD-8DB7-F385ADBD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2111866"/>
              <a:ext cx="1543171" cy="1540168"/>
            </a:xfrm>
            <a:custGeom>
              <a:avLst/>
              <a:gdLst>
                <a:gd name="T0" fmla="*/ 1913 w 1913"/>
                <a:gd name="T1" fmla="*/ 1 h 1906"/>
                <a:gd name="T2" fmla="*/ 297 w 1913"/>
                <a:gd name="T3" fmla="*/ 0 h 1906"/>
                <a:gd name="T4" fmla="*/ 0 w 1913"/>
                <a:gd name="T5" fmla="*/ 298 h 1906"/>
                <a:gd name="T6" fmla="*/ 0 w 1913"/>
                <a:gd name="T7" fmla="*/ 1906 h 1906"/>
                <a:gd name="T8" fmla="*/ 1913 w 1913"/>
                <a:gd name="T9" fmla="*/ 1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12C47CA-478A-4587-8133-6FD6E3EA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505648"/>
              <a:ext cx="1537166" cy="1541669"/>
            </a:xfrm>
            <a:custGeom>
              <a:avLst/>
              <a:gdLst>
                <a:gd name="T0" fmla="*/ 1904 w 1904"/>
                <a:gd name="T1" fmla="*/ 1607 h 1910"/>
                <a:gd name="T2" fmla="*/ 1872 w 1904"/>
                <a:gd name="T3" fmla="*/ 0 h 1910"/>
                <a:gd name="T4" fmla="*/ 1774 w 1904"/>
                <a:gd name="T5" fmla="*/ 6 h 1910"/>
                <a:gd name="T6" fmla="*/ 1677 w 1904"/>
                <a:gd name="T7" fmla="*/ 17 h 1910"/>
                <a:gd name="T8" fmla="*/ 1581 w 1904"/>
                <a:gd name="T9" fmla="*/ 33 h 1910"/>
                <a:gd name="T10" fmla="*/ 1487 w 1904"/>
                <a:gd name="T11" fmla="*/ 53 h 1910"/>
                <a:gd name="T12" fmla="*/ 1395 w 1904"/>
                <a:gd name="T13" fmla="*/ 78 h 1910"/>
                <a:gd name="T14" fmla="*/ 1305 w 1904"/>
                <a:gd name="T15" fmla="*/ 107 h 1910"/>
                <a:gd name="T16" fmla="*/ 1216 w 1904"/>
                <a:gd name="T17" fmla="*/ 141 h 1910"/>
                <a:gd name="T18" fmla="*/ 1129 w 1904"/>
                <a:gd name="T19" fmla="*/ 179 h 1910"/>
                <a:gd name="T20" fmla="*/ 1045 w 1904"/>
                <a:gd name="T21" fmla="*/ 220 h 1910"/>
                <a:gd name="T22" fmla="*/ 963 w 1904"/>
                <a:gd name="T23" fmla="*/ 266 h 1910"/>
                <a:gd name="T24" fmla="*/ 882 w 1904"/>
                <a:gd name="T25" fmla="*/ 316 h 1910"/>
                <a:gd name="T26" fmla="*/ 804 w 1904"/>
                <a:gd name="T27" fmla="*/ 370 h 1910"/>
                <a:gd name="T28" fmla="*/ 728 w 1904"/>
                <a:gd name="T29" fmla="*/ 429 h 1910"/>
                <a:gd name="T30" fmla="*/ 649 w 1904"/>
                <a:gd name="T31" fmla="*/ 496 h 1910"/>
                <a:gd name="T32" fmla="*/ 505 w 1904"/>
                <a:gd name="T33" fmla="*/ 638 h 1910"/>
                <a:gd name="T34" fmla="*/ 445 w 1904"/>
                <a:gd name="T35" fmla="*/ 708 h 1910"/>
                <a:gd name="T36" fmla="*/ 388 w 1904"/>
                <a:gd name="T37" fmla="*/ 781 h 1910"/>
                <a:gd name="T38" fmla="*/ 334 w 1904"/>
                <a:gd name="T39" fmla="*/ 856 h 1910"/>
                <a:gd name="T40" fmla="*/ 284 w 1904"/>
                <a:gd name="T41" fmla="*/ 934 h 1910"/>
                <a:gd name="T42" fmla="*/ 237 w 1904"/>
                <a:gd name="T43" fmla="*/ 1015 h 1910"/>
                <a:gd name="T44" fmla="*/ 195 w 1904"/>
                <a:gd name="T45" fmla="*/ 1098 h 1910"/>
                <a:gd name="T46" fmla="*/ 156 w 1904"/>
                <a:gd name="T47" fmla="*/ 1183 h 1910"/>
                <a:gd name="T48" fmla="*/ 121 w 1904"/>
                <a:gd name="T49" fmla="*/ 1270 h 1910"/>
                <a:gd name="T50" fmla="*/ 90 w 1904"/>
                <a:gd name="T51" fmla="*/ 1359 h 1910"/>
                <a:gd name="T52" fmla="*/ 64 w 1904"/>
                <a:gd name="T53" fmla="*/ 1450 h 1910"/>
                <a:gd name="T54" fmla="*/ 42 w 1904"/>
                <a:gd name="T55" fmla="*/ 1544 h 1910"/>
                <a:gd name="T56" fmla="*/ 24 w 1904"/>
                <a:gd name="T57" fmla="*/ 1638 h 1910"/>
                <a:gd name="T58" fmla="*/ 11 w 1904"/>
                <a:gd name="T59" fmla="*/ 1734 h 1910"/>
                <a:gd name="T60" fmla="*/ 3 w 1904"/>
                <a:gd name="T61" fmla="*/ 1832 h 1910"/>
                <a:gd name="T62" fmla="*/ 0 w 1904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5" name="Picture 4" descr="Captura de Tela 2019-06-06 às 10.1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" y="920538"/>
            <a:ext cx="9023138" cy="50829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6332" y="0"/>
            <a:ext cx="1164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Qualidade</a:t>
            </a:r>
            <a:r>
              <a:rPr lang="en-US" sz="3600" dirty="0">
                <a:solidFill>
                  <a:srgbClr val="FFFFFF"/>
                </a:solidFill>
              </a:rPr>
              <a:t> do </a:t>
            </a:r>
            <a:r>
              <a:rPr lang="en-US" sz="3600" dirty="0" err="1">
                <a:solidFill>
                  <a:srgbClr val="FFFFFF"/>
                </a:solidFill>
              </a:rPr>
              <a:t>Cuidado</a:t>
            </a:r>
            <a:r>
              <a:rPr lang="en-US" sz="3600" dirty="0">
                <a:solidFill>
                  <a:srgbClr val="FFFFFF"/>
                </a:solidFill>
              </a:rPr>
              <a:t> e </a:t>
            </a:r>
            <a:r>
              <a:rPr lang="en-US" sz="3600" dirty="0" err="1">
                <a:solidFill>
                  <a:srgbClr val="FFFFFF"/>
                </a:solidFill>
              </a:rPr>
              <a:t>Atributos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1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02DF9C9-D7EC-409E-A4ED-9E5A43FF510F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2C80A-2329-4ECB-97E9-3654975BBFEA}"/>
              </a:ext>
            </a:extLst>
          </p:cNvPr>
          <p:cNvSpPr txBox="1"/>
          <p:nvPr/>
        </p:nvSpPr>
        <p:spPr>
          <a:xfrm>
            <a:off x="161457" y="118508"/>
            <a:ext cx="919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pc="-70" dirty="0">
                <a:solidFill>
                  <a:srgbClr val="004255"/>
                </a:solidFill>
              </a:rPr>
              <a:t>Características das atividades, riscos e abordagens</a:t>
            </a:r>
          </a:p>
        </p:txBody>
      </p:sp>
      <p:pic>
        <p:nvPicPr>
          <p:cNvPr id="45" name="logo">
            <a:extLst>
              <a:ext uri="{FF2B5EF4-FFF2-40B4-BE49-F238E27FC236}">
                <a16:creationId xmlns:a16="http://schemas.microsoft.com/office/drawing/2014/main" id="{3C98013A-740B-419A-9034-C173C858E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950" y="-19050"/>
            <a:ext cx="3013941" cy="876300"/>
          </a:xfrm>
          <a:prstGeom prst="rect">
            <a:avLst/>
          </a:prstGeom>
        </p:spPr>
      </p:pic>
      <p:pic>
        <p:nvPicPr>
          <p:cNvPr id="2" name="Picture 1" descr="Captura de Tela 2019-06-07 às 06.3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0265" y="-867291"/>
            <a:ext cx="5671582" cy="93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860" y="59817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CFA673-D3B6-4A82-96EB-F27F2D805222}"/>
              </a:ext>
            </a:extLst>
          </p:cNvPr>
          <p:cNvGrpSpPr/>
          <p:nvPr/>
        </p:nvGrpSpPr>
        <p:grpSpPr>
          <a:xfrm>
            <a:off x="698458" y="505648"/>
            <a:ext cx="3144886" cy="3146386"/>
            <a:chOff x="698458" y="505648"/>
            <a:chExt cx="3144886" cy="314638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875B39B-0154-4089-960B-9BA5C1E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2111866"/>
              <a:ext cx="1537166" cy="1538667"/>
            </a:xfrm>
            <a:custGeom>
              <a:avLst/>
              <a:gdLst>
                <a:gd name="T0" fmla="*/ 1600 w 1904"/>
                <a:gd name="T1" fmla="*/ 0 h 1905"/>
                <a:gd name="T2" fmla="*/ 0 w 1904"/>
                <a:gd name="T3" fmla="*/ 0 h 1905"/>
                <a:gd name="T4" fmla="*/ 1 w 1904"/>
                <a:gd name="T5" fmla="*/ 32 h 1905"/>
                <a:gd name="T6" fmla="*/ 3 w 1904"/>
                <a:gd name="T7" fmla="*/ 78 h 1905"/>
                <a:gd name="T8" fmla="*/ 7 w 1904"/>
                <a:gd name="T9" fmla="*/ 130 h 1905"/>
                <a:gd name="T10" fmla="*/ 11 w 1904"/>
                <a:gd name="T11" fmla="*/ 175 h 1905"/>
                <a:gd name="T12" fmla="*/ 18 w 1904"/>
                <a:gd name="T13" fmla="*/ 227 h 1905"/>
                <a:gd name="T14" fmla="*/ 24 w 1904"/>
                <a:gd name="T15" fmla="*/ 271 h 1905"/>
                <a:gd name="T16" fmla="*/ 33 w 1904"/>
                <a:gd name="T17" fmla="*/ 323 h 1905"/>
                <a:gd name="T18" fmla="*/ 42 w 1904"/>
                <a:gd name="T19" fmla="*/ 365 h 1905"/>
                <a:gd name="T20" fmla="*/ 53 w 1904"/>
                <a:gd name="T21" fmla="*/ 417 h 1905"/>
                <a:gd name="T22" fmla="*/ 64 w 1904"/>
                <a:gd name="T23" fmla="*/ 457 h 1905"/>
                <a:gd name="T24" fmla="*/ 78 w 1904"/>
                <a:gd name="T25" fmla="*/ 509 h 1905"/>
                <a:gd name="T26" fmla="*/ 90 w 1904"/>
                <a:gd name="T27" fmla="*/ 548 h 1905"/>
                <a:gd name="T28" fmla="*/ 107 w 1904"/>
                <a:gd name="T29" fmla="*/ 600 h 1905"/>
                <a:gd name="T30" fmla="*/ 121 w 1904"/>
                <a:gd name="T31" fmla="*/ 637 h 1905"/>
                <a:gd name="T32" fmla="*/ 141 w 1904"/>
                <a:gd name="T33" fmla="*/ 689 h 1905"/>
                <a:gd name="T34" fmla="*/ 155 w 1904"/>
                <a:gd name="T35" fmla="*/ 724 h 1905"/>
                <a:gd name="T36" fmla="*/ 179 w 1904"/>
                <a:gd name="T37" fmla="*/ 776 h 1905"/>
                <a:gd name="T38" fmla="*/ 194 w 1904"/>
                <a:gd name="T39" fmla="*/ 809 h 1905"/>
                <a:gd name="T40" fmla="*/ 221 w 1904"/>
                <a:gd name="T41" fmla="*/ 861 h 1905"/>
                <a:gd name="T42" fmla="*/ 237 w 1904"/>
                <a:gd name="T43" fmla="*/ 892 h 1905"/>
                <a:gd name="T44" fmla="*/ 267 w 1904"/>
                <a:gd name="T45" fmla="*/ 944 h 1905"/>
                <a:gd name="T46" fmla="*/ 283 w 1904"/>
                <a:gd name="T47" fmla="*/ 972 h 1905"/>
                <a:gd name="T48" fmla="*/ 318 w 1904"/>
                <a:gd name="T49" fmla="*/ 1026 h 1905"/>
                <a:gd name="T50" fmla="*/ 333 w 1904"/>
                <a:gd name="T51" fmla="*/ 1050 h 1905"/>
                <a:gd name="T52" fmla="*/ 373 w 1904"/>
                <a:gd name="T53" fmla="*/ 1106 h 1905"/>
                <a:gd name="T54" fmla="*/ 387 w 1904"/>
                <a:gd name="T55" fmla="*/ 1125 h 1905"/>
                <a:gd name="T56" fmla="*/ 435 w 1904"/>
                <a:gd name="T57" fmla="*/ 1187 h 1905"/>
                <a:gd name="T58" fmla="*/ 444 w 1904"/>
                <a:gd name="T59" fmla="*/ 1198 h 1905"/>
                <a:gd name="T60" fmla="*/ 707 w 1904"/>
                <a:gd name="T61" fmla="*/ 1461 h 1905"/>
                <a:gd name="T62" fmla="*/ 719 w 1904"/>
                <a:gd name="T63" fmla="*/ 1470 h 1905"/>
                <a:gd name="T64" fmla="*/ 779 w 1904"/>
                <a:gd name="T65" fmla="*/ 1518 h 1905"/>
                <a:gd name="T66" fmla="*/ 799 w 1904"/>
                <a:gd name="T67" fmla="*/ 1532 h 1905"/>
                <a:gd name="T68" fmla="*/ 855 w 1904"/>
                <a:gd name="T69" fmla="*/ 1571 h 1905"/>
                <a:gd name="T70" fmla="*/ 879 w 1904"/>
                <a:gd name="T71" fmla="*/ 1588 h 1905"/>
                <a:gd name="T72" fmla="*/ 932 w 1904"/>
                <a:gd name="T73" fmla="*/ 1622 h 1905"/>
                <a:gd name="T74" fmla="*/ 961 w 1904"/>
                <a:gd name="T75" fmla="*/ 1638 h 1905"/>
                <a:gd name="T76" fmla="*/ 1013 w 1904"/>
                <a:gd name="T77" fmla="*/ 1668 h 1905"/>
                <a:gd name="T78" fmla="*/ 1044 w 1904"/>
                <a:gd name="T79" fmla="*/ 1684 h 1905"/>
                <a:gd name="T80" fmla="*/ 1095 w 1904"/>
                <a:gd name="T81" fmla="*/ 1711 h 1905"/>
                <a:gd name="T82" fmla="*/ 1129 w 1904"/>
                <a:gd name="T83" fmla="*/ 1726 h 1905"/>
                <a:gd name="T84" fmla="*/ 1180 w 1904"/>
                <a:gd name="T85" fmla="*/ 1750 h 1905"/>
                <a:gd name="T86" fmla="*/ 1216 w 1904"/>
                <a:gd name="T87" fmla="*/ 1764 h 1905"/>
                <a:gd name="T88" fmla="*/ 1267 w 1904"/>
                <a:gd name="T89" fmla="*/ 1784 h 1905"/>
                <a:gd name="T90" fmla="*/ 1305 w 1904"/>
                <a:gd name="T91" fmla="*/ 1798 h 1905"/>
                <a:gd name="T92" fmla="*/ 1356 w 1904"/>
                <a:gd name="T93" fmla="*/ 1815 h 1905"/>
                <a:gd name="T94" fmla="*/ 1396 w 1904"/>
                <a:gd name="T95" fmla="*/ 1827 h 1905"/>
                <a:gd name="T96" fmla="*/ 1447 w 1904"/>
                <a:gd name="T97" fmla="*/ 1842 h 1905"/>
                <a:gd name="T98" fmla="*/ 1488 w 1904"/>
                <a:gd name="T99" fmla="*/ 1852 h 1905"/>
                <a:gd name="T100" fmla="*/ 1539 w 1904"/>
                <a:gd name="T101" fmla="*/ 1864 h 1905"/>
                <a:gd name="T102" fmla="*/ 1582 w 1904"/>
                <a:gd name="T103" fmla="*/ 1872 h 1905"/>
                <a:gd name="T104" fmla="*/ 1634 w 1904"/>
                <a:gd name="T105" fmla="*/ 1881 h 1905"/>
                <a:gd name="T106" fmla="*/ 1677 w 1904"/>
                <a:gd name="T107" fmla="*/ 1887 h 1905"/>
                <a:gd name="T108" fmla="*/ 1729 w 1904"/>
                <a:gd name="T109" fmla="*/ 1894 h 1905"/>
                <a:gd name="T110" fmla="*/ 1774 w 1904"/>
                <a:gd name="T111" fmla="*/ 1898 h 1905"/>
                <a:gd name="T112" fmla="*/ 1827 w 1904"/>
                <a:gd name="T113" fmla="*/ 1902 h 1905"/>
                <a:gd name="T114" fmla="*/ 1872 w 1904"/>
                <a:gd name="T115" fmla="*/ 1904 h 1905"/>
                <a:gd name="T116" fmla="*/ 1904 w 1904"/>
                <a:gd name="T117" fmla="*/ 1905 h 1905"/>
                <a:gd name="T118" fmla="*/ 1904 w 1904"/>
                <a:gd name="T119" fmla="*/ 298 h 1905"/>
                <a:gd name="T120" fmla="*/ 1600 w 1904"/>
                <a:gd name="T121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A4384FB-AC4D-49BD-8DB7-F385ADBD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2111866"/>
              <a:ext cx="1543171" cy="1540168"/>
            </a:xfrm>
            <a:custGeom>
              <a:avLst/>
              <a:gdLst>
                <a:gd name="T0" fmla="*/ 1913 w 1913"/>
                <a:gd name="T1" fmla="*/ 1 h 1906"/>
                <a:gd name="T2" fmla="*/ 297 w 1913"/>
                <a:gd name="T3" fmla="*/ 0 h 1906"/>
                <a:gd name="T4" fmla="*/ 0 w 1913"/>
                <a:gd name="T5" fmla="*/ 298 h 1906"/>
                <a:gd name="T6" fmla="*/ 0 w 1913"/>
                <a:gd name="T7" fmla="*/ 1906 h 1906"/>
                <a:gd name="T8" fmla="*/ 1913 w 1913"/>
                <a:gd name="T9" fmla="*/ 1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12C47CA-478A-4587-8133-6FD6E3EA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505648"/>
              <a:ext cx="1537166" cy="1541669"/>
            </a:xfrm>
            <a:custGeom>
              <a:avLst/>
              <a:gdLst>
                <a:gd name="T0" fmla="*/ 1904 w 1904"/>
                <a:gd name="T1" fmla="*/ 1607 h 1910"/>
                <a:gd name="T2" fmla="*/ 1872 w 1904"/>
                <a:gd name="T3" fmla="*/ 0 h 1910"/>
                <a:gd name="T4" fmla="*/ 1774 w 1904"/>
                <a:gd name="T5" fmla="*/ 6 h 1910"/>
                <a:gd name="T6" fmla="*/ 1677 w 1904"/>
                <a:gd name="T7" fmla="*/ 17 h 1910"/>
                <a:gd name="T8" fmla="*/ 1581 w 1904"/>
                <a:gd name="T9" fmla="*/ 33 h 1910"/>
                <a:gd name="T10" fmla="*/ 1487 w 1904"/>
                <a:gd name="T11" fmla="*/ 53 h 1910"/>
                <a:gd name="T12" fmla="*/ 1395 w 1904"/>
                <a:gd name="T13" fmla="*/ 78 h 1910"/>
                <a:gd name="T14" fmla="*/ 1305 w 1904"/>
                <a:gd name="T15" fmla="*/ 107 h 1910"/>
                <a:gd name="T16" fmla="*/ 1216 w 1904"/>
                <a:gd name="T17" fmla="*/ 141 h 1910"/>
                <a:gd name="T18" fmla="*/ 1129 w 1904"/>
                <a:gd name="T19" fmla="*/ 179 h 1910"/>
                <a:gd name="T20" fmla="*/ 1045 w 1904"/>
                <a:gd name="T21" fmla="*/ 220 h 1910"/>
                <a:gd name="T22" fmla="*/ 963 w 1904"/>
                <a:gd name="T23" fmla="*/ 266 h 1910"/>
                <a:gd name="T24" fmla="*/ 882 w 1904"/>
                <a:gd name="T25" fmla="*/ 316 h 1910"/>
                <a:gd name="T26" fmla="*/ 804 w 1904"/>
                <a:gd name="T27" fmla="*/ 370 h 1910"/>
                <a:gd name="T28" fmla="*/ 728 w 1904"/>
                <a:gd name="T29" fmla="*/ 429 h 1910"/>
                <a:gd name="T30" fmla="*/ 649 w 1904"/>
                <a:gd name="T31" fmla="*/ 496 h 1910"/>
                <a:gd name="T32" fmla="*/ 505 w 1904"/>
                <a:gd name="T33" fmla="*/ 638 h 1910"/>
                <a:gd name="T34" fmla="*/ 445 w 1904"/>
                <a:gd name="T35" fmla="*/ 708 h 1910"/>
                <a:gd name="T36" fmla="*/ 388 w 1904"/>
                <a:gd name="T37" fmla="*/ 781 h 1910"/>
                <a:gd name="T38" fmla="*/ 334 w 1904"/>
                <a:gd name="T39" fmla="*/ 856 h 1910"/>
                <a:gd name="T40" fmla="*/ 284 w 1904"/>
                <a:gd name="T41" fmla="*/ 934 h 1910"/>
                <a:gd name="T42" fmla="*/ 237 w 1904"/>
                <a:gd name="T43" fmla="*/ 1015 h 1910"/>
                <a:gd name="T44" fmla="*/ 195 w 1904"/>
                <a:gd name="T45" fmla="*/ 1098 h 1910"/>
                <a:gd name="T46" fmla="*/ 156 w 1904"/>
                <a:gd name="T47" fmla="*/ 1183 h 1910"/>
                <a:gd name="T48" fmla="*/ 121 w 1904"/>
                <a:gd name="T49" fmla="*/ 1270 h 1910"/>
                <a:gd name="T50" fmla="*/ 90 w 1904"/>
                <a:gd name="T51" fmla="*/ 1359 h 1910"/>
                <a:gd name="T52" fmla="*/ 64 w 1904"/>
                <a:gd name="T53" fmla="*/ 1450 h 1910"/>
                <a:gd name="T54" fmla="*/ 42 w 1904"/>
                <a:gd name="T55" fmla="*/ 1544 h 1910"/>
                <a:gd name="T56" fmla="*/ 24 w 1904"/>
                <a:gd name="T57" fmla="*/ 1638 h 1910"/>
                <a:gd name="T58" fmla="*/ 11 w 1904"/>
                <a:gd name="T59" fmla="*/ 1734 h 1910"/>
                <a:gd name="T60" fmla="*/ 3 w 1904"/>
                <a:gd name="T61" fmla="*/ 1832 h 1910"/>
                <a:gd name="T62" fmla="*/ 0 w 1904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Rectangle 1"/>
          <p:cNvSpPr/>
          <p:nvPr/>
        </p:nvSpPr>
        <p:spPr>
          <a:xfrm>
            <a:off x="5931362" y="7215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 descr="Captura de Tela 2019-06-07 às 03.5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1315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415" y="2766684"/>
            <a:ext cx="181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VALORES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6539" y="5069331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CRENÇAS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7155" y="822260"/>
            <a:ext cx="3918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</a:endParaRP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CULTURA DE SEGURANÇA</a:t>
            </a:r>
          </a:p>
          <a:p>
            <a:pPr marL="285750" indent="-285750">
              <a:buFont typeface="Arial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 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458449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ATITUDES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0" y="1121118"/>
            <a:ext cx="18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5169" y="2638411"/>
            <a:ext cx="181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COMPORTAMENTOS INDIVIDUAIS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5379" y="5774369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POLÍTICAS</a:t>
            </a:r>
          </a:p>
        </p:txBody>
      </p:sp>
    </p:spTree>
    <p:extLst>
      <p:ext uri="{BB962C8B-B14F-4D97-AF65-F5344CB8AC3E}">
        <p14:creationId xmlns:p14="http://schemas.microsoft.com/office/powerpoint/2010/main" val="213447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331" y="183443"/>
            <a:ext cx="1164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Cultura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Segurança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7780" y="1506578"/>
            <a:ext cx="96661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“A </a:t>
            </a:r>
            <a:r>
              <a:rPr lang="pt-BR" sz="2800" dirty="0">
                <a:solidFill>
                  <a:srgbClr val="FFFFFF"/>
                </a:solidFill>
              </a:rPr>
              <a:t>cultura de segurança de uma organização é o produto de valores individuais e de grupo, atitudes, percepções, competências e padrões de comportamento que determinam o compromisso e o estilo e a proficiência da gestão de saúde e segurança de uma organização. Organizações com uma cultura de segurança positiva são caracterizadas por comunicações baseadas na confiança mútua, por percepções compartilhadas da importância da segurança e pela confiança na eficácia de medidas preventivas</a:t>
            </a:r>
          </a:p>
          <a:p>
            <a:pPr algn="ctr"/>
            <a:r>
              <a:rPr lang="en-US" dirty="0" err="1">
                <a:solidFill>
                  <a:srgbClr val="FFFFFF"/>
                </a:solidFill>
              </a:rPr>
              <a:t>Adaptado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i="1" dirty="0">
                <a:solidFill>
                  <a:srgbClr val="FFFFFF"/>
                </a:solidFill>
              </a:rPr>
              <a:t>The Advisory Committee on the Safety of Nuclear Installations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1112" y="1083446"/>
            <a:ext cx="9426221" cy="617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200" dirty="0">
                <a:solidFill>
                  <a:srgbClr val="FFFFFF"/>
                </a:solidFill>
              </a:rPr>
              <a:t>CULTURA DE SEGURANÇA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pt-B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pt-BR" sz="2200" dirty="0">
                <a:solidFill>
                  <a:srgbClr val="FFFFFF"/>
                </a:solidFill>
              </a:rPr>
              <a:t>Profissionais (assistenciais, apoio e gestores) assumem responsabilidade pela sua própria segurança, pela segurança de seus colegas, pacientes e familiares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pt-B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pt-BR" sz="2200" dirty="0">
                <a:solidFill>
                  <a:srgbClr val="FFFFFF"/>
                </a:solidFill>
              </a:rPr>
              <a:t>Priorização da segurança acima de metas financeiras e operacionais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pt-B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pt-BR" sz="2200" dirty="0">
                <a:solidFill>
                  <a:srgbClr val="FFFFFF"/>
                </a:solidFill>
              </a:rPr>
              <a:t>Incentivo e recompensa  à identificação, notificação e a resolução dos problemas relacionados à segurança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pt-B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pt-BR" sz="2200" dirty="0">
                <a:solidFill>
                  <a:srgbClr val="FFFFFF"/>
                </a:solidFill>
              </a:rPr>
              <a:t>Aprendizado organizacional com incidentes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pt-BR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pt-BR" sz="2200" dirty="0">
                <a:solidFill>
                  <a:srgbClr val="FFFFFF"/>
                </a:solidFill>
              </a:rPr>
              <a:t>Recursos, estrutura e responsabilização para a manutenção efetiva da segurança</a:t>
            </a:r>
          </a:p>
          <a:p>
            <a:pPr>
              <a:lnSpc>
                <a:spcPct val="120000"/>
              </a:lnSpc>
            </a:pPr>
            <a:r>
              <a:rPr lang="pt-BR" sz="2200" dirty="0">
                <a:solidFill>
                  <a:srgbClr val="FFFFFF"/>
                </a:solidFill>
              </a:rPr>
              <a:t>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1" y="157113"/>
            <a:ext cx="11768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</a:rPr>
              <a:t>Programa Nacional de Segurança do Paciente (PNSP).</a:t>
            </a:r>
          </a:p>
          <a:p>
            <a:pPr algn="ctr"/>
            <a:r>
              <a:rPr lang="pt-BR" sz="2000" dirty="0">
                <a:solidFill>
                  <a:srgbClr val="FFFFFF"/>
                </a:solidFill>
              </a:rPr>
              <a:t>PORTARIA Nº 529, DE 1º DE ABRIL DE 2013 </a:t>
            </a:r>
          </a:p>
        </p:txBody>
      </p:sp>
    </p:spTree>
    <p:extLst>
      <p:ext uri="{BB962C8B-B14F-4D97-AF65-F5344CB8AC3E}">
        <p14:creationId xmlns:p14="http://schemas.microsoft.com/office/powerpoint/2010/main" val="2180746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331" y="183443"/>
            <a:ext cx="1164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Cultura</a:t>
            </a:r>
            <a:r>
              <a:rPr lang="en-US" sz="4000" dirty="0">
                <a:solidFill>
                  <a:srgbClr val="FFFFFF"/>
                </a:solidFill>
              </a:rPr>
              <a:t> de </a:t>
            </a:r>
            <a:r>
              <a:rPr lang="en-US" sz="4000" dirty="0" err="1">
                <a:solidFill>
                  <a:srgbClr val="FFFFFF"/>
                </a:solidFill>
              </a:rPr>
              <a:t>Segurança</a:t>
            </a:r>
            <a:r>
              <a:rPr lang="en-US" sz="4000" dirty="0">
                <a:solidFill>
                  <a:srgbClr val="FFFFFF"/>
                </a:solidFill>
              </a:rPr>
              <a:t> : Como </a:t>
            </a:r>
            <a:r>
              <a:rPr lang="en-US" sz="4000" dirty="0" err="1">
                <a:solidFill>
                  <a:srgbClr val="FFFFFF"/>
                </a:solidFill>
              </a:rPr>
              <a:t>medir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" name="Picture 2" descr="aid4365-v4-728px-Read-a-Measuring-Tape-Step-3-Version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388"/>
            <a:ext cx="8983133" cy="5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3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BFE5F55-1185-4378-95F3-208FC4C25095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59BA254-D407-4111-AB63-920CD8F88F72}"/>
              </a:ext>
            </a:extLst>
          </p:cNvPr>
          <p:cNvGrpSpPr/>
          <p:nvPr/>
        </p:nvGrpSpPr>
        <p:grpSpPr>
          <a:xfrm>
            <a:off x="-18565" y="835036"/>
            <a:ext cx="12210565" cy="6022964"/>
            <a:chOff x="873203" y="2105955"/>
            <a:chExt cx="2453073" cy="3627462"/>
          </a:xfrm>
          <a:solidFill>
            <a:srgbClr val="127282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3847F0B-D3EF-4FA0-9DB2-2F077C8F7E90}"/>
                </a:ext>
              </a:extLst>
            </p:cNvPr>
            <p:cNvSpPr/>
            <p:nvPr/>
          </p:nvSpPr>
          <p:spPr>
            <a:xfrm>
              <a:off x="873203" y="2105955"/>
              <a:ext cx="2453073" cy="3627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983CB95-311B-4996-AC21-39E0DE2390A3}"/>
                </a:ext>
              </a:extLst>
            </p:cNvPr>
            <p:cNvSpPr/>
            <p:nvPr/>
          </p:nvSpPr>
          <p:spPr>
            <a:xfrm>
              <a:off x="2861053" y="2306527"/>
              <a:ext cx="394501" cy="58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0E95BE5-C012-45CA-85B4-674CDD0994D3}"/>
              </a:ext>
            </a:extLst>
          </p:cNvPr>
          <p:cNvSpPr txBox="1"/>
          <p:nvPr/>
        </p:nvSpPr>
        <p:spPr>
          <a:xfrm>
            <a:off x="1" y="118508"/>
            <a:ext cx="629997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600" spc="-53" dirty="0">
                <a:solidFill>
                  <a:srgbClr val="FFFFFF"/>
                </a:solidFill>
              </a:rPr>
              <a:t>Avaliação de cultura de segurança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644BBA-0E85-487E-8239-C10D5F70B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550" y="5804057"/>
            <a:ext cx="604911" cy="376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890" y="1501299"/>
            <a:ext cx="116557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</a:rPr>
              <a:t>Premissas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FFFFFF"/>
                </a:solidFill>
              </a:rPr>
              <a:t>Promoção de uma cultura não punitiva para compartilhamento de informações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FFFFFF"/>
                </a:solidFill>
              </a:rPr>
              <a:t>Promoção do trabalho em equipe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FFFFFF"/>
                </a:solidFill>
              </a:rPr>
              <a:t> Avaliação rotineira do risco de erros e eventos adversos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rgbClr val="FFFFFF"/>
                </a:solidFill>
              </a:rPr>
              <a:t> Envolvimento de pacientes e familiares.</a:t>
            </a:r>
          </a:p>
          <a:p>
            <a:endParaRPr lang="pt-BR" sz="2200" dirty="0">
              <a:solidFill>
                <a:srgbClr val="FFFFFF"/>
              </a:solidFill>
            </a:endParaRPr>
          </a:p>
          <a:p>
            <a:r>
              <a:rPr lang="pt-BR" sz="2200" dirty="0">
                <a:solidFill>
                  <a:srgbClr val="FFFFFF"/>
                </a:solidFill>
              </a:rPr>
              <a:t>Objetivos:</a:t>
            </a:r>
          </a:p>
          <a:p>
            <a:pPr marL="342900" indent="-342900">
              <a:buFont typeface="Arial"/>
              <a:buChar char="•"/>
            </a:pPr>
            <a:r>
              <a:rPr lang="pt-BR" sz="2200" b="1" u="sng" dirty="0">
                <a:solidFill>
                  <a:srgbClr val="FFFFFF"/>
                </a:solidFill>
              </a:rPr>
              <a:t>Diagnóstico de cultura de segurança e conscientização</a:t>
            </a:r>
          </a:p>
          <a:p>
            <a:pPr marL="342900" indent="-342900">
              <a:buFont typeface="Arial"/>
              <a:buChar char="•"/>
            </a:pPr>
            <a:r>
              <a:rPr lang="pt-BR" sz="2200" b="1" u="sng" dirty="0">
                <a:solidFill>
                  <a:srgbClr val="FFFFFF"/>
                </a:solidFill>
              </a:rPr>
              <a:t>Avaliação das intervenções de segurança do paciente e acompanhamento de mudanças no tempo</a:t>
            </a:r>
          </a:p>
          <a:p>
            <a:pPr marL="342900" indent="-342900">
              <a:buFont typeface="Arial"/>
              <a:buChar char="•"/>
            </a:pPr>
            <a:r>
              <a:rPr lang="pt-BR" sz="2200" b="1" u="sng" dirty="0">
                <a:solidFill>
                  <a:srgbClr val="FFFFFF"/>
                </a:solidFill>
              </a:rPr>
              <a:t>Benchmarking interno e externo;</a:t>
            </a:r>
          </a:p>
          <a:p>
            <a:pPr marL="342900" indent="-342900">
              <a:buFont typeface="Arial"/>
              <a:buChar char="•"/>
            </a:pPr>
            <a:r>
              <a:rPr lang="pt-BR" sz="2200" b="1" u="sng" dirty="0">
                <a:solidFill>
                  <a:srgbClr val="FFFFFF"/>
                </a:solidFill>
              </a:rPr>
              <a:t>Cumprimento de requisitos regulamentares ou outr</a:t>
            </a:r>
            <a:r>
              <a:rPr lang="pt-BR" sz="2200" dirty="0">
                <a:solidFill>
                  <a:srgbClr val="FFFFFF"/>
                </a:solidFill>
              </a:rPr>
              <a:t>os.</a:t>
            </a:r>
          </a:p>
          <a:p>
            <a:pPr marL="342900" indent="-342900">
              <a:buFont typeface="Arial"/>
              <a:buChar char="•"/>
            </a:pPr>
            <a:endParaRPr lang="pt-BR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08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BFE5F55-1185-4378-95F3-208FC4C25095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59BA254-D407-4111-AB63-920CD8F88F72}"/>
              </a:ext>
            </a:extLst>
          </p:cNvPr>
          <p:cNvGrpSpPr/>
          <p:nvPr/>
        </p:nvGrpSpPr>
        <p:grpSpPr>
          <a:xfrm>
            <a:off x="-18565" y="835036"/>
            <a:ext cx="12210565" cy="6022964"/>
            <a:chOff x="873203" y="2105955"/>
            <a:chExt cx="2453073" cy="3627462"/>
          </a:xfrm>
          <a:solidFill>
            <a:srgbClr val="127282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3847F0B-D3EF-4FA0-9DB2-2F077C8F7E90}"/>
                </a:ext>
              </a:extLst>
            </p:cNvPr>
            <p:cNvSpPr/>
            <p:nvPr/>
          </p:nvSpPr>
          <p:spPr>
            <a:xfrm>
              <a:off x="873203" y="2105955"/>
              <a:ext cx="2453073" cy="3627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983CB95-311B-4996-AC21-39E0DE2390A3}"/>
                </a:ext>
              </a:extLst>
            </p:cNvPr>
            <p:cNvSpPr/>
            <p:nvPr/>
          </p:nvSpPr>
          <p:spPr>
            <a:xfrm>
              <a:off x="2861053" y="2306527"/>
              <a:ext cx="394501" cy="58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0E95BE5-C012-45CA-85B4-674CDD0994D3}"/>
              </a:ext>
            </a:extLst>
          </p:cNvPr>
          <p:cNvSpPr txBox="1"/>
          <p:nvPr/>
        </p:nvSpPr>
        <p:spPr>
          <a:xfrm>
            <a:off x="1" y="118508"/>
            <a:ext cx="629997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600" spc="-53" dirty="0">
                <a:solidFill>
                  <a:srgbClr val="FFFFFF"/>
                </a:solidFill>
              </a:rPr>
              <a:t>Avaliação de cultura de segurança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644BBA-0E85-487E-8239-C10D5F70B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994" y="5423058"/>
            <a:ext cx="604911" cy="376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825855"/>
            <a:ext cx="110207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Cuidados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Envolver  as principais partes interessadas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Selecionar uma ferramenta adequada de avaliação da cultura de segurança  usando procedimentos eficazes de coleta de dados;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Implementar o planejamento de ações e iniciar a mudança.</a:t>
            </a:r>
          </a:p>
          <a:p>
            <a:endParaRPr lang="pt-BR" sz="2400" dirty="0">
              <a:solidFill>
                <a:srgbClr val="FFFFFF"/>
              </a:solidFill>
            </a:endParaRPr>
          </a:p>
          <a:p>
            <a:r>
              <a:rPr lang="pt-BR" sz="2400" dirty="0">
                <a:solidFill>
                  <a:srgbClr val="FFFFFF"/>
                </a:solidFill>
              </a:rPr>
              <a:t> A avaliação da cultura de segurança deve ser vista como o ponto de partida para o o planejamento da ação para as mudanças na segurança do paciente.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75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BFE5F55-1185-4378-95F3-208FC4C25095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59BA254-D407-4111-AB63-920CD8F88F72}"/>
              </a:ext>
            </a:extLst>
          </p:cNvPr>
          <p:cNvGrpSpPr/>
          <p:nvPr/>
        </p:nvGrpSpPr>
        <p:grpSpPr>
          <a:xfrm>
            <a:off x="-18565" y="835036"/>
            <a:ext cx="12210565" cy="6022964"/>
            <a:chOff x="873203" y="2105955"/>
            <a:chExt cx="2453073" cy="3627462"/>
          </a:xfrm>
          <a:solidFill>
            <a:srgbClr val="127282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3847F0B-D3EF-4FA0-9DB2-2F077C8F7E90}"/>
                </a:ext>
              </a:extLst>
            </p:cNvPr>
            <p:cNvSpPr/>
            <p:nvPr/>
          </p:nvSpPr>
          <p:spPr>
            <a:xfrm>
              <a:off x="873203" y="2105955"/>
              <a:ext cx="2453073" cy="3627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983CB95-311B-4996-AC21-39E0DE2390A3}"/>
                </a:ext>
              </a:extLst>
            </p:cNvPr>
            <p:cNvSpPr/>
            <p:nvPr/>
          </p:nvSpPr>
          <p:spPr>
            <a:xfrm>
              <a:off x="2861053" y="2306527"/>
              <a:ext cx="394501" cy="58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0E95BE5-C012-45CA-85B4-674CDD0994D3}"/>
              </a:ext>
            </a:extLst>
          </p:cNvPr>
          <p:cNvSpPr txBox="1"/>
          <p:nvPr/>
        </p:nvSpPr>
        <p:spPr>
          <a:xfrm>
            <a:off x="1" y="118508"/>
            <a:ext cx="629997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600" spc="-53" dirty="0">
                <a:solidFill>
                  <a:srgbClr val="FFFFFF"/>
                </a:solidFill>
              </a:rPr>
              <a:t>Avaliação de cultura de segurança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644BBA-0E85-487E-8239-C10D5F70B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994" y="5423058"/>
            <a:ext cx="604911" cy="376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554" y="1749778"/>
            <a:ext cx="86501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Expectativa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ações</a:t>
            </a:r>
            <a:r>
              <a:rPr lang="en-US" sz="2400" dirty="0">
                <a:solidFill>
                  <a:srgbClr val="FFFFFF"/>
                </a:solidFill>
              </a:rPr>
              <a:t> do supervisor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Melhoria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contínua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Apoio</a:t>
            </a:r>
            <a:r>
              <a:rPr lang="en-US" sz="2400" dirty="0">
                <a:solidFill>
                  <a:srgbClr val="FFFFFF"/>
                </a:solidFill>
              </a:rPr>
              <a:t> dos </a:t>
            </a:r>
            <a:r>
              <a:rPr lang="en-US" sz="2400" dirty="0" err="1">
                <a:solidFill>
                  <a:srgbClr val="FFFFFF"/>
                </a:solidFill>
              </a:rPr>
              <a:t>Administradores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Percepçõesgerais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Comunicação</a:t>
            </a:r>
            <a:r>
              <a:rPr lang="en-US" sz="2400" dirty="0">
                <a:solidFill>
                  <a:srgbClr val="FFFFFF"/>
                </a:solidFill>
              </a:rPr>
              <a:t> e </a:t>
            </a:r>
            <a:r>
              <a:rPr lang="en-US" sz="2400" dirty="0" err="1">
                <a:solidFill>
                  <a:srgbClr val="FFFFFF"/>
                </a:solidFill>
              </a:rPr>
              <a:t>informação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sobre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erros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Abertura</a:t>
            </a:r>
            <a:r>
              <a:rPr lang="en-US" sz="2400" dirty="0">
                <a:solidFill>
                  <a:srgbClr val="FFFFFF"/>
                </a:solidFill>
              </a:rPr>
              <a:t> da </a:t>
            </a:r>
            <a:r>
              <a:rPr lang="en-US" sz="2400" dirty="0" err="1">
                <a:solidFill>
                  <a:srgbClr val="FFFFFF"/>
                </a:solidFill>
              </a:rPr>
              <a:t>comunicação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Frequência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relato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eventos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Trabalho</a:t>
            </a:r>
            <a:r>
              <a:rPr lang="en-US" sz="2400" dirty="0">
                <a:solidFill>
                  <a:srgbClr val="FFFFFF"/>
                </a:solidFill>
              </a:rPr>
              <a:t> em </a:t>
            </a:r>
            <a:r>
              <a:rPr lang="en-US" sz="2400" dirty="0" err="1">
                <a:solidFill>
                  <a:srgbClr val="FFFFFF"/>
                </a:solidFill>
              </a:rPr>
              <a:t>equipe</a:t>
            </a:r>
            <a:r>
              <a:rPr lang="en-US" sz="2400" dirty="0">
                <a:solidFill>
                  <a:srgbClr val="FFFFFF"/>
                </a:solidFill>
              </a:rPr>
              <a:t> entre </a:t>
            </a:r>
            <a:r>
              <a:rPr lang="en-US" sz="2400" dirty="0" err="1">
                <a:solidFill>
                  <a:srgbClr val="FFFFFF"/>
                </a:solidFill>
              </a:rPr>
              <a:t>unidades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A</a:t>
            </a:r>
            <a:r>
              <a:rPr lang="en-US" sz="2400" b="1" dirty="0" err="1">
                <a:solidFill>
                  <a:srgbClr val="FFFFFF"/>
                </a:solidFill>
              </a:rPr>
              <a:t>dequação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profissionais</a:t>
            </a:r>
            <a:endParaRPr lang="en-US" sz="2400" b="1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assagem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plantão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solidFill>
                  <a:srgbClr val="FFFFFF"/>
                </a:solidFill>
              </a:rPr>
              <a:t>Respostas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não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punitivas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b="1" dirty="0" err="1">
                <a:solidFill>
                  <a:srgbClr val="FFFFFF"/>
                </a:solidFill>
              </a:rPr>
              <a:t>Pesquisa</a:t>
            </a:r>
            <a:r>
              <a:rPr lang="en-US" b="1" dirty="0">
                <a:solidFill>
                  <a:srgbClr val="FFFFFF"/>
                </a:solidFill>
              </a:rPr>
              <a:t> AHRQ</a:t>
            </a:r>
          </a:p>
        </p:txBody>
      </p:sp>
    </p:spTree>
    <p:extLst>
      <p:ext uri="{BB962C8B-B14F-4D97-AF65-F5344CB8AC3E}">
        <p14:creationId xmlns:p14="http://schemas.microsoft.com/office/powerpoint/2010/main" val="838925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615892" y="1524004"/>
            <a:ext cx="2027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00B3BD"/>
                </a:solidFill>
              </a:rPr>
              <a:t>AGENDA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15891" y="2348003"/>
            <a:ext cx="4644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sz="2000" b="1" dirty="0">
              <a:solidFill>
                <a:srgbClr val="007C8C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pt-BR" sz="2000" b="1" dirty="0">
                <a:solidFill>
                  <a:srgbClr val="007C8C"/>
                </a:solidFill>
              </a:rPr>
              <a:t>Introdução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pt-BR" sz="2000" b="1" dirty="0">
                <a:solidFill>
                  <a:srgbClr val="007C8C"/>
                </a:solidFill>
              </a:rPr>
              <a:t>Cultura Organizacional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pt-BR" sz="2000" b="1" dirty="0">
                <a:solidFill>
                  <a:srgbClr val="007C8C"/>
                </a:solidFill>
              </a:rPr>
              <a:t>Cultura de segurança do paciente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t-BR" sz="2000" b="1" dirty="0">
                <a:solidFill>
                  <a:srgbClr val="007C8C"/>
                </a:solidFill>
              </a:rPr>
              <a:t>Conclusões finais</a:t>
            </a:r>
          </a:p>
          <a:p>
            <a:pPr>
              <a:spcAft>
                <a:spcPts val="1200"/>
              </a:spcAft>
            </a:pPr>
            <a:br>
              <a:rPr lang="pt-BR" sz="2000" dirty="0">
                <a:latin typeface="+mj-lt"/>
              </a:rPr>
            </a:b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F3FBBE-88FA-4536-9039-CDAAF42A4B32}"/>
              </a:ext>
            </a:extLst>
          </p:cNvPr>
          <p:cNvSpPr>
            <a:spLocks/>
          </p:cNvSpPr>
          <p:nvPr/>
        </p:nvSpPr>
        <p:spPr bwMode="auto">
          <a:xfrm>
            <a:off x="-970808" y="2111866"/>
            <a:ext cx="3206432" cy="3209435"/>
          </a:xfrm>
          <a:custGeom>
            <a:avLst/>
            <a:gdLst>
              <a:gd name="T0" fmla="*/ 3837 w 3972"/>
              <a:gd name="T1" fmla="*/ 1978 h 3975"/>
              <a:gd name="T2" fmla="*/ 3737 w 3972"/>
              <a:gd name="T3" fmla="*/ 1967 h 3975"/>
              <a:gd name="T4" fmla="*/ 3637 w 3972"/>
              <a:gd name="T5" fmla="*/ 1951 h 3975"/>
              <a:gd name="T6" fmla="*/ 3540 w 3972"/>
              <a:gd name="T7" fmla="*/ 1930 h 3975"/>
              <a:gd name="T8" fmla="*/ 3444 w 3972"/>
              <a:gd name="T9" fmla="*/ 1904 h 3975"/>
              <a:gd name="T10" fmla="*/ 3349 w 3972"/>
              <a:gd name="T11" fmla="*/ 1874 h 3975"/>
              <a:gd name="T12" fmla="*/ 3257 w 3972"/>
              <a:gd name="T13" fmla="*/ 1839 h 3975"/>
              <a:gd name="T14" fmla="*/ 3167 w 3972"/>
              <a:gd name="T15" fmla="*/ 1800 h 3975"/>
              <a:gd name="T16" fmla="*/ 3078 w 3972"/>
              <a:gd name="T17" fmla="*/ 1757 h 3975"/>
              <a:gd name="T18" fmla="*/ 2991 w 3972"/>
              <a:gd name="T19" fmla="*/ 1709 h 3975"/>
              <a:gd name="T20" fmla="*/ 2907 w 3972"/>
              <a:gd name="T21" fmla="*/ 1656 h 3975"/>
              <a:gd name="T22" fmla="*/ 2824 w 3972"/>
              <a:gd name="T23" fmla="*/ 1599 h 3975"/>
              <a:gd name="T24" fmla="*/ 2742 w 3972"/>
              <a:gd name="T25" fmla="*/ 1536 h 3975"/>
              <a:gd name="T26" fmla="*/ 2654 w 3972"/>
              <a:gd name="T27" fmla="*/ 1462 h 3975"/>
              <a:gd name="T28" fmla="*/ 2514 w 3972"/>
              <a:gd name="T29" fmla="*/ 1322 h 3975"/>
              <a:gd name="T30" fmla="*/ 2451 w 3972"/>
              <a:gd name="T31" fmla="*/ 1249 h 3975"/>
              <a:gd name="T32" fmla="*/ 2391 w 3972"/>
              <a:gd name="T33" fmla="*/ 1173 h 3975"/>
              <a:gd name="T34" fmla="*/ 2335 w 3972"/>
              <a:gd name="T35" fmla="*/ 1095 h 3975"/>
              <a:gd name="T36" fmla="*/ 2283 w 3972"/>
              <a:gd name="T37" fmla="*/ 1014 h 3975"/>
              <a:gd name="T38" fmla="*/ 2235 w 3972"/>
              <a:gd name="T39" fmla="*/ 930 h 3975"/>
              <a:gd name="T40" fmla="*/ 2190 w 3972"/>
              <a:gd name="T41" fmla="*/ 844 h 3975"/>
              <a:gd name="T42" fmla="*/ 2150 w 3972"/>
              <a:gd name="T43" fmla="*/ 755 h 3975"/>
              <a:gd name="T44" fmla="*/ 2114 w 3972"/>
              <a:gd name="T45" fmla="*/ 665 h 3975"/>
              <a:gd name="T46" fmla="*/ 2082 w 3972"/>
              <a:gd name="T47" fmla="*/ 572 h 3975"/>
              <a:gd name="T48" fmla="*/ 2054 w 3972"/>
              <a:gd name="T49" fmla="*/ 478 h 3975"/>
              <a:gd name="T50" fmla="*/ 2031 w 3972"/>
              <a:gd name="T51" fmla="*/ 381 h 3975"/>
              <a:gd name="T52" fmla="*/ 2013 w 3972"/>
              <a:gd name="T53" fmla="*/ 283 h 3975"/>
              <a:gd name="T54" fmla="*/ 2000 w 3972"/>
              <a:gd name="T55" fmla="*/ 183 h 3975"/>
              <a:gd name="T56" fmla="*/ 1991 w 3972"/>
              <a:gd name="T57" fmla="*/ 82 h 3975"/>
              <a:gd name="T58" fmla="*/ 1988 w 3972"/>
              <a:gd name="T59" fmla="*/ 0 h 3975"/>
              <a:gd name="T60" fmla="*/ 0 w 3972"/>
              <a:gd name="T61" fmla="*/ 0 h 3975"/>
              <a:gd name="T62" fmla="*/ 3972 w 3972"/>
              <a:gd name="T63" fmla="*/ 1986 h 3975"/>
              <a:gd name="T64" fmla="*/ 3939 w 3972"/>
              <a:gd name="T65" fmla="*/ 1984 h 3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72" h="3975">
                <a:moveTo>
                  <a:pt x="3890" y="1982"/>
                </a:moveTo>
                <a:cubicBezTo>
                  <a:pt x="3872" y="1981"/>
                  <a:pt x="3855" y="1979"/>
                  <a:pt x="3837" y="1978"/>
                </a:cubicBezTo>
                <a:cubicBezTo>
                  <a:pt x="3821" y="1977"/>
                  <a:pt x="3805" y="1975"/>
                  <a:pt x="3789" y="1973"/>
                </a:cubicBezTo>
                <a:cubicBezTo>
                  <a:pt x="3771" y="1971"/>
                  <a:pt x="3754" y="1969"/>
                  <a:pt x="3737" y="1967"/>
                </a:cubicBezTo>
                <a:cubicBezTo>
                  <a:pt x="3721" y="1965"/>
                  <a:pt x="3705" y="1962"/>
                  <a:pt x="3689" y="1960"/>
                </a:cubicBezTo>
                <a:cubicBezTo>
                  <a:pt x="3672" y="1957"/>
                  <a:pt x="3654" y="1954"/>
                  <a:pt x="3637" y="1951"/>
                </a:cubicBezTo>
                <a:cubicBezTo>
                  <a:pt x="3622" y="1948"/>
                  <a:pt x="3606" y="1945"/>
                  <a:pt x="3591" y="1942"/>
                </a:cubicBezTo>
                <a:cubicBezTo>
                  <a:pt x="3574" y="1938"/>
                  <a:pt x="3557" y="1934"/>
                  <a:pt x="3540" y="1930"/>
                </a:cubicBezTo>
                <a:cubicBezTo>
                  <a:pt x="3524" y="1926"/>
                  <a:pt x="3509" y="1923"/>
                  <a:pt x="3494" y="1919"/>
                </a:cubicBezTo>
                <a:cubicBezTo>
                  <a:pt x="3477" y="1914"/>
                  <a:pt x="3460" y="1909"/>
                  <a:pt x="3444" y="1904"/>
                </a:cubicBezTo>
                <a:cubicBezTo>
                  <a:pt x="3429" y="1900"/>
                  <a:pt x="3414" y="1896"/>
                  <a:pt x="3400" y="1891"/>
                </a:cubicBezTo>
                <a:cubicBezTo>
                  <a:pt x="3383" y="1886"/>
                  <a:pt x="3366" y="1880"/>
                  <a:pt x="3349" y="1874"/>
                </a:cubicBezTo>
                <a:cubicBezTo>
                  <a:pt x="3335" y="1869"/>
                  <a:pt x="3321" y="1864"/>
                  <a:pt x="3307" y="1859"/>
                </a:cubicBezTo>
                <a:cubicBezTo>
                  <a:pt x="3290" y="1853"/>
                  <a:pt x="3274" y="1846"/>
                  <a:pt x="3257" y="1839"/>
                </a:cubicBezTo>
                <a:cubicBezTo>
                  <a:pt x="3243" y="1834"/>
                  <a:pt x="3230" y="1829"/>
                  <a:pt x="3217" y="1823"/>
                </a:cubicBezTo>
                <a:cubicBezTo>
                  <a:pt x="3200" y="1816"/>
                  <a:pt x="3183" y="1808"/>
                  <a:pt x="3167" y="1800"/>
                </a:cubicBezTo>
                <a:cubicBezTo>
                  <a:pt x="3154" y="1794"/>
                  <a:pt x="3141" y="1789"/>
                  <a:pt x="3128" y="1782"/>
                </a:cubicBezTo>
                <a:cubicBezTo>
                  <a:pt x="3111" y="1774"/>
                  <a:pt x="3095" y="1765"/>
                  <a:pt x="3078" y="1757"/>
                </a:cubicBezTo>
                <a:cubicBezTo>
                  <a:pt x="3066" y="1750"/>
                  <a:pt x="3054" y="1744"/>
                  <a:pt x="3042" y="1738"/>
                </a:cubicBezTo>
                <a:cubicBezTo>
                  <a:pt x="3025" y="1729"/>
                  <a:pt x="3008" y="1719"/>
                  <a:pt x="2991" y="1709"/>
                </a:cubicBezTo>
                <a:cubicBezTo>
                  <a:pt x="2981" y="1702"/>
                  <a:pt x="2969" y="1696"/>
                  <a:pt x="2959" y="1690"/>
                </a:cubicBezTo>
                <a:cubicBezTo>
                  <a:pt x="2941" y="1679"/>
                  <a:pt x="2924" y="1668"/>
                  <a:pt x="2907" y="1656"/>
                </a:cubicBezTo>
                <a:cubicBezTo>
                  <a:pt x="2897" y="1650"/>
                  <a:pt x="2887" y="1644"/>
                  <a:pt x="2878" y="1637"/>
                </a:cubicBezTo>
                <a:cubicBezTo>
                  <a:pt x="2860" y="1625"/>
                  <a:pt x="2842" y="1612"/>
                  <a:pt x="2824" y="1599"/>
                </a:cubicBezTo>
                <a:cubicBezTo>
                  <a:pt x="2816" y="1593"/>
                  <a:pt x="2807" y="1587"/>
                  <a:pt x="2799" y="1581"/>
                </a:cubicBezTo>
                <a:cubicBezTo>
                  <a:pt x="2780" y="1567"/>
                  <a:pt x="2761" y="1551"/>
                  <a:pt x="2742" y="1536"/>
                </a:cubicBezTo>
                <a:cubicBezTo>
                  <a:pt x="2736" y="1531"/>
                  <a:pt x="2730" y="1527"/>
                  <a:pt x="2724" y="1522"/>
                </a:cubicBezTo>
                <a:cubicBezTo>
                  <a:pt x="2700" y="1502"/>
                  <a:pt x="2677" y="1482"/>
                  <a:pt x="2654" y="1462"/>
                </a:cubicBezTo>
                <a:cubicBezTo>
                  <a:pt x="2653" y="1461"/>
                  <a:pt x="2652" y="1460"/>
                  <a:pt x="2651" y="1459"/>
                </a:cubicBezTo>
                <a:cubicBezTo>
                  <a:pt x="2603" y="1415"/>
                  <a:pt x="2557" y="1370"/>
                  <a:pt x="2514" y="1322"/>
                </a:cubicBezTo>
                <a:cubicBezTo>
                  <a:pt x="2513" y="1321"/>
                  <a:pt x="2513" y="1320"/>
                  <a:pt x="2512" y="1320"/>
                </a:cubicBezTo>
                <a:cubicBezTo>
                  <a:pt x="2491" y="1297"/>
                  <a:pt x="2471" y="1273"/>
                  <a:pt x="2451" y="1249"/>
                </a:cubicBezTo>
                <a:cubicBezTo>
                  <a:pt x="2447" y="1244"/>
                  <a:pt x="2443" y="1239"/>
                  <a:pt x="2439" y="1234"/>
                </a:cubicBezTo>
                <a:cubicBezTo>
                  <a:pt x="2423" y="1214"/>
                  <a:pt x="2407" y="1194"/>
                  <a:pt x="2391" y="1173"/>
                </a:cubicBezTo>
                <a:cubicBezTo>
                  <a:pt x="2386" y="1166"/>
                  <a:pt x="2381" y="1158"/>
                  <a:pt x="2375" y="1151"/>
                </a:cubicBezTo>
                <a:cubicBezTo>
                  <a:pt x="2362" y="1132"/>
                  <a:pt x="2348" y="1114"/>
                  <a:pt x="2335" y="1095"/>
                </a:cubicBezTo>
                <a:cubicBezTo>
                  <a:pt x="2329" y="1086"/>
                  <a:pt x="2324" y="1077"/>
                  <a:pt x="2318" y="1067"/>
                </a:cubicBezTo>
                <a:cubicBezTo>
                  <a:pt x="2306" y="1050"/>
                  <a:pt x="2294" y="1032"/>
                  <a:pt x="2283" y="1014"/>
                </a:cubicBezTo>
                <a:cubicBezTo>
                  <a:pt x="2277" y="1004"/>
                  <a:pt x="2271" y="993"/>
                  <a:pt x="2265" y="983"/>
                </a:cubicBezTo>
                <a:cubicBezTo>
                  <a:pt x="2255" y="965"/>
                  <a:pt x="2245" y="948"/>
                  <a:pt x="2235" y="930"/>
                </a:cubicBezTo>
                <a:cubicBezTo>
                  <a:pt x="2229" y="919"/>
                  <a:pt x="2223" y="908"/>
                  <a:pt x="2217" y="897"/>
                </a:cubicBezTo>
                <a:cubicBezTo>
                  <a:pt x="2208" y="879"/>
                  <a:pt x="2199" y="862"/>
                  <a:pt x="2190" y="844"/>
                </a:cubicBezTo>
                <a:cubicBezTo>
                  <a:pt x="2185" y="832"/>
                  <a:pt x="2179" y="820"/>
                  <a:pt x="2174" y="808"/>
                </a:cubicBezTo>
                <a:cubicBezTo>
                  <a:pt x="2166" y="791"/>
                  <a:pt x="2158" y="773"/>
                  <a:pt x="2150" y="755"/>
                </a:cubicBezTo>
                <a:cubicBezTo>
                  <a:pt x="2145" y="743"/>
                  <a:pt x="2140" y="730"/>
                  <a:pt x="2135" y="718"/>
                </a:cubicBezTo>
                <a:cubicBezTo>
                  <a:pt x="2127" y="700"/>
                  <a:pt x="2120" y="683"/>
                  <a:pt x="2114" y="665"/>
                </a:cubicBezTo>
                <a:cubicBezTo>
                  <a:pt x="2109" y="652"/>
                  <a:pt x="2104" y="638"/>
                  <a:pt x="2100" y="625"/>
                </a:cubicBezTo>
                <a:cubicBezTo>
                  <a:pt x="2094" y="607"/>
                  <a:pt x="2087" y="590"/>
                  <a:pt x="2082" y="572"/>
                </a:cubicBezTo>
                <a:cubicBezTo>
                  <a:pt x="2077" y="558"/>
                  <a:pt x="2074" y="544"/>
                  <a:pt x="2069" y="530"/>
                </a:cubicBezTo>
                <a:cubicBezTo>
                  <a:pt x="2064" y="513"/>
                  <a:pt x="2059" y="495"/>
                  <a:pt x="2054" y="478"/>
                </a:cubicBezTo>
                <a:cubicBezTo>
                  <a:pt x="2051" y="463"/>
                  <a:pt x="2047" y="449"/>
                  <a:pt x="2044" y="434"/>
                </a:cubicBezTo>
                <a:cubicBezTo>
                  <a:pt x="2039" y="417"/>
                  <a:pt x="2035" y="399"/>
                  <a:pt x="2031" y="381"/>
                </a:cubicBezTo>
                <a:cubicBezTo>
                  <a:pt x="2028" y="366"/>
                  <a:pt x="2026" y="351"/>
                  <a:pt x="2023" y="336"/>
                </a:cubicBezTo>
                <a:cubicBezTo>
                  <a:pt x="2019" y="318"/>
                  <a:pt x="2016" y="301"/>
                  <a:pt x="2013" y="283"/>
                </a:cubicBezTo>
                <a:cubicBezTo>
                  <a:pt x="2011" y="268"/>
                  <a:pt x="2009" y="252"/>
                  <a:pt x="2007" y="237"/>
                </a:cubicBezTo>
                <a:cubicBezTo>
                  <a:pt x="2004" y="219"/>
                  <a:pt x="2002" y="201"/>
                  <a:pt x="2000" y="183"/>
                </a:cubicBezTo>
                <a:cubicBezTo>
                  <a:pt x="1998" y="167"/>
                  <a:pt x="1997" y="152"/>
                  <a:pt x="1995" y="136"/>
                </a:cubicBezTo>
                <a:cubicBezTo>
                  <a:pt x="1994" y="118"/>
                  <a:pt x="1992" y="100"/>
                  <a:pt x="1991" y="82"/>
                </a:cubicBezTo>
                <a:cubicBezTo>
                  <a:pt x="1990" y="66"/>
                  <a:pt x="1990" y="50"/>
                  <a:pt x="1989" y="33"/>
                </a:cubicBezTo>
                <a:cubicBezTo>
                  <a:pt x="1989" y="22"/>
                  <a:pt x="1988" y="11"/>
                  <a:pt x="1988" y="0"/>
                </a:cubicBezTo>
                <a:lnTo>
                  <a:pt x="1987" y="0"/>
                </a:lnTo>
                <a:lnTo>
                  <a:pt x="0" y="0"/>
                </a:lnTo>
                <a:cubicBezTo>
                  <a:pt x="21" y="2182"/>
                  <a:pt x="1791" y="3954"/>
                  <a:pt x="3972" y="3975"/>
                </a:cubicBezTo>
                <a:lnTo>
                  <a:pt x="3972" y="1986"/>
                </a:lnTo>
                <a:lnTo>
                  <a:pt x="3972" y="1986"/>
                </a:lnTo>
                <a:cubicBezTo>
                  <a:pt x="3961" y="1985"/>
                  <a:pt x="3950" y="1985"/>
                  <a:pt x="3939" y="1984"/>
                </a:cubicBezTo>
                <a:cubicBezTo>
                  <a:pt x="3923" y="1984"/>
                  <a:pt x="3906" y="1983"/>
                  <a:pt x="3890" y="1982"/>
                </a:cubicBezTo>
                <a:close/>
              </a:path>
            </a:pathLst>
          </a:custGeom>
          <a:solidFill>
            <a:srgbClr val="0042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0A00CCC-B6D8-4BB7-B3FD-62CF86E4F77A}"/>
              </a:ext>
            </a:extLst>
          </p:cNvPr>
          <p:cNvSpPr>
            <a:spLocks/>
          </p:cNvSpPr>
          <p:nvPr/>
        </p:nvSpPr>
        <p:spPr bwMode="auto">
          <a:xfrm>
            <a:off x="-970808" y="-1151609"/>
            <a:ext cx="3206432" cy="3198927"/>
          </a:xfrm>
          <a:custGeom>
            <a:avLst/>
            <a:gdLst>
              <a:gd name="T0" fmla="*/ 1991 w 3972"/>
              <a:gd name="T1" fmla="*/ 3879 h 3962"/>
              <a:gd name="T2" fmla="*/ 2000 w 3972"/>
              <a:gd name="T3" fmla="*/ 3778 h 3962"/>
              <a:gd name="T4" fmla="*/ 2013 w 3972"/>
              <a:gd name="T5" fmla="*/ 3678 h 3962"/>
              <a:gd name="T6" fmla="*/ 2032 w 3972"/>
              <a:gd name="T7" fmla="*/ 3579 h 3962"/>
              <a:gd name="T8" fmla="*/ 2055 w 3972"/>
              <a:gd name="T9" fmla="*/ 3483 h 3962"/>
              <a:gd name="T10" fmla="*/ 2082 w 3972"/>
              <a:gd name="T11" fmla="*/ 3388 h 3962"/>
              <a:gd name="T12" fmla="*/ 2114 w 3972"/>
              <a:gd name="T13" fmla="*/ 3295 h 3962"/>
              <a:gd name="T14" fmla="*/ 2150 w 3972"/>
              <a:gd name="T15" fmla="*/ 3204 h 3962"/>
              <a:gd name="T16" fmla="*/ 2191 w 3972"/>
              <a:gd name="T17" fmla="*/ 3115 h 3962"/>
              <a:gd name="T18" fmla="*/ 2235 w 3972"/>
              <a:gd name="T19" fmla="*/ 3029 h 3962"/>
              <a:gd name="T20" fmla="*/ 2284 w 3972"/>
              <a:gd name="T21" fmla="*/ 2945 h 3962"/>
              <a:gd name="T22" fmla="*/ 2336 w 3972"/>
              <a:gd name="T23" fmla="*/ 2864 h 3962"/>
              <a:gd name="T24" fmla="*/ 2392 w 3972"/>
              <a:gd name="T25" fmla="*/ 2785 h 3962"/>
              <a:gd name="T26" fmla="*/ 2451 w 3972"/>
              <a:gd name="T27" fmla="*/ 2709 h 3962"/>
              <a:gd name="T28" fmla="*/ 2514 w 3972"/>
              <a:gd name="T29" fmla="*/ 2636 h 3962"/>
              <a:gd name="T30" fmla="*/ 2666 w 3972"/>
              <a:gd name="T31" fmla="*/ 2486 h 3962"/>
              <a:gd name="T32" fmla="*/ 2748 w 3972"/>
              <a:gd name="T33" fmla="*/ 2417 h 3962"/>
              <a:gd name="T34" fmla="*/ 2828 w 3972"/>
              <a:gd name="T35" fmla="*/ 2355 h 3962"/>
              <a:gd name="T36" fmla="*/ 2910 w 3972"/>
              <a:gd name="T37" fmla="*/ 2299 h 3962"/>
              <a:gd name="T38" fmla="*/ 2994 w 3972"/>
              <a:gd name="T39" fmla="*/ 2247 h 3962"/>
              <a:gd name="T40" fmla="*/ 3080 w 3972"/>
              <a:gd name="T41" fmla="*/ 2200 h 3962"/>
              <a:gd name="T42" fmla="*/ 3168 w 3972"/>
              <a:gd name="T43" fmla="*/ 2156 h 3962"/>
              <a:gd name="T44" fmla="*/ 3258 w 3972"/>
              <a:gd name="T45" fmla="*/ 2118 h 3962"/>
              <a:gd name="T46" fmla="*/ 3350 w 3972"/>
              <a:gd name="T47" fmla="*/ 2083 h 3962"/>
              <a:gd name="T48" fmla="*/ 3444 w 3972"/>
              <a:gd name="T49" fmla="*/ 2053 h 3962"/>
              <a:gd name="T50" fmla="*/ 3540 w 3972"/>
              <a:gd name="T51" fmla="*/ 2027 h 3962"/>
              <a:gd name="T52" fmla="*/ 3637 w 3972"/>
              <a:gd name="T53" fmla="*/ 2006 h 3962"/>
              <a:gd name="T54" fmla="*/ 3736 w 3972"/>
              <a:gd name="T55" fmla="*/ 1990 h 3962"/>
              <a:gd name="T56" fmla="*/ 3837 w 3972"/>
              <a:gd name="T57" fmla="*/ 1979 h 3962"/>
              <a:gd name="T58" fmla="*/ 3939 w 3972"/>
              <a:gd name="T59" fmla="*/ 1973 h 3962"/>
              <a:gd name="T60" fmla="*/ 3972 w 3972"/>
              <a:gd name="T61" fmla="*/ 0 h 3962"/>
              <a:gd name="T62" fmla="*/ 1987 w 3972"/>
              <a:gd name="T63" fmla="*/ 3962 h 3962"/>
              <a:gd name="T64" fmla="*/ 1989 w 3972"/>
              <a:gd name="T65" fmla="*/ 3929 h 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72" h="3962">
                <a:moveTo>
                  <a:pt x="1989" y="3929"/>
                </a:moveTo>
                <a:cubicBezTo>
                  <a:pt x="1990" y="3912"/>
                  <a:pt x="1990" y="3896"/>
                  <a:pt x="1991" y="3879"/>
                </a:cubicBezTo>
                <a:cubicBezTo>
                  <a:pt x="1992" y="3862"/>
                  <a:pt x="1994" y="3844"/>
                  <a:pt x="1995" y="3826"/>
                </a:cubicBezTo>
                <a:cubicBezTo>
                  <a:pt x="1997" y="3810"/>
                  <a:pt x="1998" y="3794"/>
                  <a:pt x="2000" y="3778"/>
                </a:cubicBezTo>
                <a:cubicBezTo>
                  <a:pt x="2002" y="3760"/>
                  <a:pt x="2004" y="3743"/>
                  <a:pt x="2006" y="3725"/>
                </a:cubicBezTo>
                <a:cubicBezTo>
                  <a:pt x="2009" y="3710"/>
                  <a:pt x="2011" y="3694"/>
                  <a:pt x="2013" y="3678"/>
                </a:cubicBezTo>
                <a:cubicBezTo>
                  <a:pt x="2016" y="3661"/>
                  <a:pt x="2019" y="3643"/>
                  <a:pt x="2022" y="3626"/>
                </a:cubicBezTo>
                <a:cubicBezTo>
                  <a:pt x="2025" y="3611"/>
                  <a:pt x="2028" y="3595"/>
                  <a:pt x="2032" y="3579"/>
                </a:cubicBezTo>
                <a:cubicBezTo>
                  <a:pt x="2035" y="3562"/>
                  <a:pt x="2039" y="3545"/>
                  <a:pt x="2043" y="3528"/>
                </a:cubicBezTo>
                <a:cubicBezTo>
                  <a:pt x="2047" y="3513"/>
                  <a:pt x="2051" y="3498"/>
                  <a:pt x="2055" y="3483"/>
                </a:cubicBezTo>
                <a:cubicBezTo>
                  <a:pt x="2059" y="3466"/>
                  <a:pt x="2064" y="3449"/>
                  <a:pt x="2069" y="3432"/>
                </a:cubicBezTo>
                <a:cubicBezTo>
                  <a:pt x="2073" y="3417"/>
                  <a:pt x="2077" y="3402"/>
                  <a:pt x="2082" y="3388"/>
                </a:cubicBezTo>
                <a:cubicBezTo>
                  <a:pt x="2087" y="3371"/>
                  <a:pt x="2093" y="3354"/>
                  <a:pt x="2099" y="3338"/>
                </a:cubicBezTo>
                <a:cubicBezTo>
                  <a:pt x="2104" y="3323"/>
                  <a:pt x="2109" y="3309"/>
                  <a:pt x="2114" y="3295"/>
                </a:cubicBezTo>
                <a:cubicBezTo>
                  <a:pt x="2120" y="3278"/>
                  <a:pt x="2127" y="3262"/>
                  <a:pt x="2133" y="3245"/>
                </a:cubicBezTo>
                <a:cubicBezTo>
                  <a:pt x="2139" y="3232"/>
                  <a:pt x="2144" y="3218"/>
                  <a:pt x="2150" y="3204"/>
                </a:cubicBezTo>
                <a:cubicBezTo>
                  <a:pt x="2157" y="3187"/>
                  <a:pt x="2165" y="3171"/>
                  <a:pt x="2172" y="3155"/>
                </a:cubicBezTo>
                <a:cubicBezTo>
                  <a:pt x="2178" y="3142"/>
                  <a:pt x="2184" y="3128"/>
                  <a:pt x="2191" y="3115"/>
                </a:cubicBezTo>
                <a:cubicBezTo>
                  <a:pt x="2199" y="3099"/>
                  <a:pt x="2207" y="3083"/>
                  <a:pt x="2215" y="3067"/>
                </a:cubicBezTo>
                <a:cubicBezTo>
                  <a:pt x="2222" y="3054"/>
                  <a:pt x="2228" y="3041"/>
                  <a:pt x="2235" y="3029"/>
                </a:cubicBezTo>
                <a:cubicBezTo>
                  <a:pt x="2244" y="3013"/>
                  <a:pt x="2254" y="2997"/>
                  <a:pt x="2263" y="2981"/>
                </a:cubicBezTo>
                <a:cubicBezTo>
                  <a:pt x="2270" y="2969"/>
                  <a:pt x="2276" y="2957"/>
                  <a:pt x="2284" y="2945"/>
                </a:cubicBezTo>
                <a:cubicBezTo>
                  <a:pt x="2294" y="2929"/>
                  <a:pt x="2304" y="2913"/>
                  <a:pt x="2314" y="2897"/>
                </a:cubicBezTo>
                <a:cubicBezTo>
                  <a:pt x="2322" y="2886"/>
                  <a:pt x="2328" y="2875"/>
                  <a:pt x="2336" y="2864"/>
                </a:cubicBezTo>
                <a:cubicBezTo>
                  <a:pt x="2347" y="2847"/>
                  <a:pt x="2359" y="2831"/>
                  <a:pt x="2371" y="2815"/>
                </a:cubicBezTo>
                <a:cubicBezTo>
                  <a:pt x="2378" y="2805"/>
                  <a:pt x="2385" y="2795"/>
                  <a:pt x="2392" y="2785"/>
                </a:cubicBezTo>
                <a:cubicBezTo>
                  <a:pt x="2405" y="2768"/>
                  <a:pt x="2418" y="2751"/>
                  <a:pt x="2432" y="2734"/>
                </a:cubicBezTo>
                <a:cubicBezTo>
                  <a:pt x="2439" y="2726"/>
                  <a:pt x="2445" y="2717"/>
                  <a:pt x="2451" y="2709"/>
                </a:cubicBezTo>
                <a:cubicBezTo>
                  <a:pt x="2467" y="2690"/>
                  <a:pt x="2484" y="2671"/>
                  <a:pt x="2501" y="2652"/>
                </a:cubicBezTo>
                <a:cubicBezTo>
                  <a:pt x="2505" y="2647"/>
                  <a:pt x="2510" y="2642"/>
                  <a:pt x="2514" y="2636"/>
                </a:cubicBezTo>
                <a:cubicBezTo>
                  <a:pt x="2558" y="2589"/>
                  <a:pt x="2603" y="2543"/>
                  <a:pt x="2651" y="2500"/>
                </a:cubicBezTo>
                <a:cubicBezTo>
                  <a:pt x="2656" y="2495"/>
                  <a:pt x="2661" y="2491"/>
                  <a:pt x="2666" y="2486"/>
                </a:cubicBezTo>
                <a:cubicBezTo>
                  <a:pt x="2685" y="2469"/>
                  <a:pt x="2704" y="2452"/>
                  <a:pt x="2723" y="2436"/>
                </a:cubicBezTo>
                <a:cubicBezTo>
                  <a:pt x="2731" y="2430"/>
                  <a:pt x="2740" y="2423"/>
                  <a:pt x="2748" y="2417"/>
                </a:cubicBezTo>
                <a:cubicBezTo>
                  <a:pt x="2765" y="2403"/>
                  <a:pt x="2782" y="2390"/>
                  <a:pt x="2799" y="2377"/>
                </a:cubicBezTo>
                <a:cubicBezTo>
                  <a:pt x="2809" y="2369"/>
                  <a:pt x="2819" y="2363"/>
                  <a:pt x="2828" y="2355"/>
                </a:cubicBezTo>
                <a:cubicBezTo>
                  <a:pt x="2845" y="2344"/>
                  <a:pt x="2861" y="2332"/>
                  <a:pt x="2877" y="2321"/>
                </a:cubicBezTo>
                <a:cubicBezTo>
                  <a:pt x="2888" y="2313"/>
                  <a:pt x="2899" y="2306"/>
                  <a:pt x="2910" y="2299"/>
                </a:cubicBezTo>
                <a:cubicBezTo>
                  <a:pt x="2926" y="2289"/>
                  <a:pt x="2942" y="2278"/>
                  <a:pt x="2958" y="2268"/>
                </a:cubicBezTo>
                <a:cubicBezTo>
                  <a:pt x="2970" y="2261"/>
                  <a:pt x="2982" y="2254"/>
                  <a:pt x="2994" y="2247"/>
                </a:cubicBezTo>
                <a:cubicBezTo>
                  <a:pt x="3010" y="2238"/>
                  <a:pt x="3026" y="2229"/>
                  <a:pt x="3042" y="2220"/>
                </a:cubicBezTo>
                <a:cubicBezTo>
                  <a:pt x="3054" y="2213"/>
                  <a:pt x="3067" y="2206"/>
                  <a:pt x="3080" y="2200"/>
                </a:cubicBezTo>
                <a:cubicBezTo>
                  <a:pt x="3096" y="2191"/>
                  <a:pt x="3112" y="2183"/>
                  <a:pt x="3128" y="2175"/>
                </a:cubicBezTo>
                <a:cubicBezTo>
                  <a:pt x="3141" y="2168"/>
                  <a:pt x="3154" y="2163"/>
                  <a:pt x="3168" y="2156"/>
                </a:cubicBezTo>
                <a:cubicBezTo>
                  <a:pt x="3184" y="2149"/>
                  <a:pt x="3200" y="2141"/>
                  <a:pt x="3216" y="2134"/>
                </a:cubicBezTo>
                <a:cubicBezTo>
                  <a:pt x="3230" y="2129"/>
                  <a:pt x="3244" y="2123"/>
                  <a:pt x="3258" y="2118"/>
                </a:cubicBezTo>
                <a:cubicBezTo>
                  <a:pt x="3274" y="2111"/>
                  <a:pt x="3290" y="2104"/>
                  <a:pt x="3307" y="2098"/>
                </a:cubicBezTo>
                <a:cubicBezTo>
                  <a:pt x="3321" y="2093"/>
                  <a:pt x="3336" y="2088"/>
                  <a:pt x="3350" y="2083"/>
                </a:cubicBezTo>
                <a:cubicBezTo>
                  <a:pt x="3366" y="2077"/>
                  <a:pt x="3383" y="2071"/>
                  <a:pt x="3400" y="2066"/>
                </a:cubicBezTo>
                <a:cubicBezTo>
                  <a:pt x="3414" y="2061"/>
                  <a:pt x="3429" y="2057"/>
                  <a:pt x="3444" y="2053"/>
                </a:cubicBezTo>
                <a:cubicBezTo>
                  <a:pt x="3461" y="2048"/>
                  <a:pt x="3477" y="2043"/>
                  <a:pt x="3494" y="2038"/>
                </a:cubicBezTo>
                <a:cubicBezTo>
                  <a:pt x="3509" y="2034"/>
                  <a:pt x="3525" y="2031"/>
                  <a:pt x="3540" y="2027"/>
                </a:cubicBezTo>
                <a:cubicBezTo>
                  <a:pt x="3557" y="2023"/>
                  <a:pt x="3574" y="2019"/>
                  <a:pt x="3591" y="2015"/>
                </a:cubicBezTo>
                <a:cubicBezTo>
                  <a:pt x="3606" y="2012"/>
                  <a:pt x="3622" y="2009"/>
                  <a:pt x="3637" y="2006"/>
                </a:cubicBezTo>
                <a:cubicBezTo>
                  <a:pt x="3654" y="2003"/>
                  <a:pt x="3672" y="2000"/>
                  <a:pt x="3689" y="1997"/>
                </a:cubicBezTo>
                <a:cubicBezTo>
                  <a:pt x="3705" y="1994"/>
                  <a:pt x="3721" y="1992"/>
                  <a:pt x="3736" y="1990"/>
                </a:cubicBezTo>
                <a:cubicBezTo>
                  <a:pt x="3754" y="1988"/>
                  <a:pt x="3771" y="1985"/>
                  <a:pt x="3789" y="1983"/>
                </a:cubicBezTo>
                <a:cubicBezTo>
                  <a:pt x="3805" y="1982"/>
                  <a:pt x="3821" y="1980"/>
                  <a:pt x="3837" y="1979"/>
                </a:cubicBezTo>
                <a:cubicBezTo>
                  <a:pt x="3855" y="1977"/>
                  <a:pt x="3872" y="1976"/>
                  <a:pt x="3890" y="1975"/>
                </a:cubicBezTo>
                <a:cubicBezTo>
                  <a:pt x="3906" y="1974"/>
                  <a:pt x="3923" y="1973"/>
                  <a:pt x="3939" y="1973"/>
                </a:cubicBezTo>
                <a:cubicBezTo>
                  <a:pt x="3950" y="1972"/>
                  <a:pt x="3961" y="1971"/>
                  <a:pt x="3972" y="1971"/>
                </a:cubicBezTo>
                <a:lnTo>
                  <a:pt x="3972" y="0"/>
                </a:lnTo>
                <a:cubicBezTo>
                  <a:pt x="1792" y="21"/>
                  <a:pt x="21" y="1787"/>
                  <a:pt x="0" y="3962"/>
                </a:cubicBezTo>
                <a:lnTo>
                  <a:pt x="1987" y="3962"/>
                </a:lnTo>
                <a:lnTo>
                  <a:pt x="1988" y="3962"/>
                </a:lnTo>
                <a:cubicBezTo>
                  <a:pt x="1988" y="3951"/>
                  <a:pt x="1989" y="3940"/>
                  <a:pt x="1989" y="3929"/>
                </a:cubicBezTo>
              </a:path>
            </a:pathLst>
          </a:custGeom>
          <a:solidFill>
            <a:srgbClr val="007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0686A2-7153-4002-9698-4A8580DE091E}"/>
              </a:ext>
            </a:extLst>
          </p:cNvPr>
          <p:cNvSpPr>
            <a:spLocks/>
          </p:cNvSpPr>
          <p:nvPr/>
        </p:nvSpPr>
        <p:spPr bwMode="auto">
          <a:xfrm>
            <a:off x="2300173" y="-1151609"/>
            <a:ext cx="3198927" cy="3200428"/>
          </a:xfrm>
          <a:custGeom>
            <a:avLst/>
            <a:gdLst>
              <a:gd name="T0" fmla="*/ 1993 w 3965"/>
              <a:gd name="T1" fmla="*/ 3963 h 3963"/>
              <a:gd name="T2" fmla="*/ 3965 w 3965"/>
              <a:gd name="T3" fmla="*/ 3962 h 3963"/>
              <a:gd name="T4" fmla="*/ 0 w 3965"/>
              <a:gd name="T5" fmla="*/ 0 h 3963"/>
              <a:gd name="T6" fmla="*/ 0 w 3965"/>
              <a:gd name="T7" fmla="*/ 1971 h 3963"/>
              <a:gd name="T8" fmla="*/ 0 w 3965"/>
              <a:gd name="T9" fmla="*/ 1971 h 3963"/>
              <a:gd name="T10" fmla="*/ 1993 w 3965"/>
              <a:gd name="T11" fmla="*/ 3963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65" h="3963">
                <a:moveTo>
                  <a:pt x="1993" y="3963"/>
                </a:moveTo>
                <a:lnTo>
                  <a:pt x="3965" y="3962"/>
                </a:lnTo>
                <a:cubicBezTo>
                  <a:pt x="3944" y="1787"/>
                  <a:pt x="2177" y="21"/>
                  <a:pt x="0" y="0"/>
                </a:cubicBezTo>
                <a:lnTo>
                  <a:pt x="0" y="1971"/>
                </a:lnTo>
                <a:lnTo>
                  <a:pt x="0" y="1971"/>
                </a:lnTo>
                <a:cubicBezTo>
                  <a:pt x="1090" y="1992"/>
                  <a:pt x="1972" y="2874"/>
                  <a:pt x="1993" y="3963"/>
                </a:cubicBezTo>
              </a:path>
            </a:pathLst>
          </a:custGeom>
          <a:solidFill>
            <a:srgbClr val="00B3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875B39B-0154-4089-960B-9BA5C1EC9162}"/>
              </a:ext>
            </a:extLst>
          </p:cNvPr>
          <p:cNvSpPr>
            <a:spLocks/>
          </p:cNvSpPr>
          <p:nvPr/>
        </p:nvSpPr>
        <p:spPr bwMode="auto">
          <a:xfrm>
            <a:off x="698458" y="2111866"/>
            <a:ext cx="1537166" cy="1538667"/>
          </a:xfrm>
          <a:custGeom>
            <a:avLst/>
            <a:gdLst>
              <a:gd name="T0" fmla="*/ 1600 w 1904"/>
              <a:gd name="T1" fmla="*/ 0 h 1905"/>
              <a:gd name="T2" fmla="*/ 0 w 1904"/>
              <a:gd name="T3" fmla="*/ 0 h 1905"/>
              <a:gd name="T4" fmla="*/ 1 w 1904"/>
              <a:gd name="T5" fmla="*/ 32 h 1905"/>
              <a:gd name="T6" fmla="*/ 3 w 1904"/>
              <a:gd name="T7" fmla="*/ 78 h 1905"/>
              <a:gd name="T8" fmla="*/ 7 w 1904"/>
              <a:gd name="T9" fmla="*/ 130 h 1905"/>
              <a:gd name="T10" fmla="*/ 11 w 1904"/>
              <a:gd name="T11" fmla="*/ 175 h 1905"/>
              <a:gd name="T12" fmla="*/ 18 w 1904"/>
              <a:gd name="T13" fmla="*/ 227 h 1905"/>
              <a:gd name="T14" fmla="*/ 24 w 1904"/>
              <a:gd name="T15" fmla="*/ 271 h 1905"/>
              <a:gd name="T16" fmla="*/ 33 w 1904"/>
              <a:gd name="T17" fmla="*/ 323 h 1905"/>
              <a:gd name="T18" fmla="*/ 42 w 1904"/>
              <a:gd name="T19" fmla="*/ 365 h 1905"/>
              <a:gd name="T20" fmla="*/ 53 w 1904"/>
              <a:gd name="T21" fmla="*/ 417 h 1905"/>
              <a:gd name="T22" fmla="*/ 64 w 1904"/>
              <a:gd name="T23" fmla="*/ 457 h 1905"/>
              <a:gd name="T24" fmla="*/ 78 w 1904"/>
              <a:gd name="T25" fmla="*/ 509 h 1905"/>
              <a:gd name="T26" fmla="*/ 90 w 1904"/>
              <a:gd name="T27" fmla="*/ 548 h 1905"/>
              <a:gd name="T28" fmla="*/ 107 w 1904"/>
              <a:gd name="T29" fmla="*/ 600 h 1905"/>
              <a:gd name="T30" fmla="*/ 121 w 1904"/>
              <a:gd name="T31" fmla="*/ 637 h 1905"/>
              <a:gd name="T32" fmla="*/ 141 w 1904"/>
              <a:gd name="T33" fmla="*/ 689 h 1905"/>
              <a:gd name="T34" fmla="*/ 155 w 1904"/>
              <a:gd name="T35" fmla="*/ 724 h 1905"/>
              <a:gd name="T36" fmla="*/ 179 w 1904"/>
              <a:gd name="T37" fmla="*/ 776 h 1905"/>
              <a:gd name="T38" fmla="*/ 194 w 1904"/>
              <a:gd name="T39" fmla="*/ 809 h 1905"/>
              <a:gd name="T40" fmla="*/ 221 w 1904"/>
              <a:gd name="T41" fmla="*/ 861 h 1905"/>
              <a:gd name="T42" fmla="*/ 237 w 1904"/>
              <a:gd name="T43" fmla="*/ 892 h 1905"/>
              <a:gd name="T44" fmla="*/ 267 w 1904"/>
              <a:gd name="T45" fmla="*/ 944 h 1905"/>
              <a:gd name="T46" fmla="*/ 283 w 1904"/>
              <a:gd name="T47" fmla="*/ 972 h 1905"/>
              <a:gd name="T48" fmla="*/ 318 w 1904"/>
              <a:gd name="T49" fmla="*/ 1026 h 1905"/>
              <a:gd name="T50" fmla="*/ 333 w 1904"/>
              <a:gd name="T51" fmla="*/ 1050 h 1905"/>
              <a:gd name="T52" fmla="*/ 373 w 1904"/>
              <a:gd name="T53" fmla="*/ 1106 h 1905"/>
              <a:gd name="T54" fmla="*/ 387 w 1904"/>
              <a:gd name="T55" fmla="*/ 1125 h 1905"/>
              <a:gd name="T56" fmla="*/ 435 w 1904"/>
              <a:gd name="T57" fmla="*/ 1187 h 1905"/>
              <a:gd name="T58" fmla="*/ 444 w 1904"/>
              <a:gd name="T59" fmla="*/ 1198 h 1905"/>
              <a:gd name="T60" fmla="*/ 707 w 1904"/>
              <a:gd name="T61" fmla="*/ 1461 h 1905"/>
              <a:gd name="T62" fmla="*/ 719 w 1904"/>
              <a:gd name="T63" fmla="*/ 1470 h 1905"/>
              <a:gd name="T64" fmla="*/ 779 w 1904"/>
              <a:gd name="T65" fmla="*/ 1518 h 1905"/>
              <a:gd name="T66" fmla="*/ 799 w 1904"/>
              <a:gd name="T67" fmla="*/ 1532 h 1905"/>
              <a:gd name="T68" fmla="*/ 855 w 1904"/>
              <a:gd name="T69" fmla="*/ 1571 h 1905"/>
              <a:gd name="T70" fmla="*/ 879 w 1904"/>
              <a:gd name="T71" fmla="*/ 1588 h 1905"/>
              <a:gd name="T72" fmla="*/ 932 w 1904"/>
              <a:gd name="T73" fmla="*/ 1622 h 1905"/>
              <a:gd name="T74" fmla="*/ 961 w 1904"/>
              <a:gd name="T75" fmla="*/ 1638 h 1905"/>
              <a:gd name="T76" fmla="*/ 1013 w 1904"/>
              <a:gd name="T77" fmla="*/ 1668 h 1905"/>
              <a:gd name="T78" fmla="*/ 1044 w 1904"/>
              <a:gd name="T79" fmla="*/ 1684 h 1905"/>
              <a:gd name="T80" fmla="*/ 1095 w 1904"/>
              <a:gd name="T81" fmla="*/ 1711 h 1905"/>
              <a:gd name="T82" fmla="*/ 1129 w 1904"/>
              <a:gd name="T83" fmla="*/ 1726 h 1905"/>
              <a:gd name="T84" fmla="*/ 1180 w 1904"/>
              <a:gd name="T85" fmla="*/ 1750 h 1905"/>
              <a:gd name="T86" fmla="*/ 1216 w 1904"/>
              <a:gd name="T87" fmla="*/ 1764 h 1905"/>
              <a:gd name="T88" fmla="*/ 1267 w 1904"/>
              <a:gd name="T89" fmla="*/ 1784 h 1905"/>
              <a:gd name="T90" fmla="*/ 1305 w 1904"/>
              <a:gd name="T91" fmla="*/ 1798 h 1905"/>
              <a:gd name="T92" fmla="*/ 1356 w 1904"/>
              <a:gd name="T93" fmla="*/ 1815 h 1905"/>
              <a:gd name="T94" fmla="*/ 1396 w 1904"/>
              <a:gd name="T95" fmla="*/ 1827 h 1905"/>
              <a:gd name="T96" fmla="*/ 1447 w 1904"/>
              <a:gd name="T97" fmla="*/ 1842 h 1905"/>
              <a:gd name="T98" fmla="*/ 1488 w 1904"/>
              <a:gd name="T99" fmla="*/ 1852 h 1905"/>
              <a:gd name="T100" fmla="*/ 1539 w 1904"/>
              <a:gd name="T101" fmla="*/ 1864 h 1905"/>
              <a:gd name="T102" fmla="*/ 1582 w 1904"/>
              <a:gd name="T103" fmla="*/ 1872 h 1905"/>
              <a:gd name="T104" fmla="*/ 1634 w 1904"/>
              <a:gd name="T105" fmla="*/ 1881 h 1905"/>
              <a:gd name="T106" fmla="*/ 1677 w 1904"/>
              <a:gd name="T107" fmla="*/ 1887 h 1905"/>
              <a:gd name="T108" fmla="*/ 1729 w 1904"/>
              <a:gd name="T109" fmla="*/ 1894 h 1905"/>
              <a:gd name="T110" fmla="*/ 1774 w 1904"/>
              <a:gd name="T111" fmla="*/ 1898 h 1905"/>
              <a:gd name="T112" fmla="*/ 1827 w 1904"/>
              <a:gd name="T113" fmla="*/ 1902 h 1905"/>
              <a:gd name="T114" fmla="*/ 1872 w 1904"/>
              <a:gd name="T115" fmla="*/ 1904 h 1905"/>
              <a:gd name="T116" fmla="*/ 1904 w 1904"/>
              <a:gd name="T117" fmla="*/ 1905 h 1905"/>
              <a:gd name="T118" fmla="*/ 1904 w 1904"/>
              <a:gd name="T119" fmla="*/ 298 h 1905"/>
              <a:gd name="T120" fmla="*/ 1600 w 1904"/>
              <a:gd name="T121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4" h="1905">
                <a:moveTo>
                  <a:pt x="1600" y="0"/>
                </a:moveTo>
                <a:lnTo>
                  <a:pt x="0" y="0"/>
                </a:lnTo>
                <a:cubicBezTo>
                  <a:pt x="0" y="11"/>
                  <a:pt x="0" y="21"/>
                  <a:pt x="1" y="32"/>
                </a:cubicBezTo>
                <a:cubicBezTo>
                  <a:pt x="1" y="47"/>
                  <a:pt x="2" y="62"/>
                  <a:pt x="3" y="78"/>
                </a:cubicBezTo>
                <a:cubicBezTo>
                  <a:pt x="4" y="95"/>
                  <a:pt x="5" y="113"/>
                  <a:pt x="7" y="130"/>
                </a:cubicBezTo>
                <a:cubicBezTo>
                  <a:pt x="8" y="145"/>
                  <a:pt x="9" y="160"/>
                  <a:pt x="11" y="175"/>
                </a:cubicBezTo>
                <a:cubicBezTo>
                  <a:pt x="13" y="192"/>
                  <a:pt x="15" y="210"/>
                  <a:pt x="18" y="227"/>
                </a:cubicBezTo>
                <a:cubicBezTo>
                  <a:pt x="20" y="242"/>
                  <a:pt x="22" y="256"/>
                  <a:pt x="24" y="271"/>
                </a:cubicBezTo>
                <a:cubicBezTo>
                  <a:pt x="27" y="288"/>
                  <a:pt x="30" y="305"/>
                  <a:pt x="33" y="323"/>
                </a:cubicBezTo>
                <a:cubicBezTo>
                  <a:pt x="36" y="337"/>
                  <a:pt x="39" y="351"/>
                  <a:pt x="42" y="365"/>
                </a:cubicBezTo>
                <a:cubicBezTo>
                  <a:pt x="45" y="382"/>
                  <a:pt x="49" y="399"/>
                  <a:pt x="53" y="417"/>
                </a:cubicBezTo>
                <a:cubicBezTo>
                  <a:pt x="57" y="430"/>
                  <a:pt x="60" y="444"/>
                  <a:pt x="64" y="457"/>
                </a:cubicBezTo>
                <a:cubicBezTo>
                  <a:pt x="68" y="475"/>
                  <a:pt x="73" y="492"/>
                  <a:pt x="78" y="509"/>
                </a:cubicBezTo>
                <a:cubicBezTo>
                  <a:pt x="82" y="522"/>
                  <a:pt x="86" y="535"/>
                  <a:pt x="90" y="548"/>
                </a:cubicBezTo>
                <a:cubicBezTo>
                  <a:pt x="95" y="566"/>
                  <a:pt x="101" y="583"/>
                  <a:pt x="107" y="600"/>
                </a:cubicBezTo>
                <a:cubicBezTo>
                  <a:pt x="112" y="612"/>
                  <a:pt x="116" y="625"/>
                  <a:pt x="121" y="637"/>
                </a:cubicBezTo>
                <a:cubicBezTo>
                  <a:pt x="127" y="655"/>
                  <a:pt x="134" y="672"/>
                  <a:pt x="141" y="689"/>
                </a:cubicBezTo>
                <a:cubicBezTo>
                  <a:pt x="146" y="701"/>
                  <a:pt x="150" y="713"/>
                  <a:pt x="155" y="724"/>
                </a:cubicBezTo>
                <a:cubicBezTo>
                  <a:pt x="163" y="742"/>
                  <a:pt x="171" y="759"/>
                  <a:pt x="179" y="776"/>
                </a:cubicBezTo>
                <a:cubicBezTo>
                  <a:pt x="184" y="787"/>
                  <a:pt x="189" y="798"/>
                  <a:pt x="194" y="809"/>
                </a:cubicBezTo>
                <a:cubicBezTo>
                  <a:pt x="203" y="827"/>
                  <a:pt x="212" y="844"/>
                  <a:pt x="221" y="861"/>
                </a:cubicBezTo>
                <a:cubicBezTo>
                  <a:pt x="226" y="871"/>
                  <a:pt x="231" y="882"/>
                  <a:pt x="237" y="892"/>
                </a:cubicBezTo>
                <a:cubicBezTo>
                  <a:pt x="247" y="910"/>
                  <a:pt x="257" y="927"/>
                  <a:pt x="267" y="944"/>
                </a:cubicBezTo>
                <a:cubicBezTo>
                  <a:pt x="272" y="954"/>
                  <a:pt x="278" y="963"/>
                  <a:pt x="283" y="972"/>
                </a:cubicBezTo>
                <a:cubicBezTo>
                  <a:pt x="294" y="990"/>
                  <a:pt x="306" y="1008"/>
                  <a:pt x="318" y="1026"/>
                </a:cubicBezTo>
                <a:cubicBezTo>
                  <a:pt x="323" y="1034"/>
                  <a:pt x="328" y="1042"/>
                  <a:pt x="333" y="1050"/>
                </a:cubicBezTo>
                <a:cubicBezTo>
                  <a:pt x="346" y="1069"/>
                  <a:pt x="360" y="1087"/>
                  <a:pt x="373" y="1106"/>
                </a:cubicBezTo>
                <a:cubicBezTo>
                  <a:pt x="378" y="1112"/>
                  <a:pt x="382" y="1119"/>
                  <a:pt x="387" y="1125"/>
                </a:cubicBezTo>
                <a:cubicBezTo>
                  <a:pt x="403" y="1146"/>
                  <a:pt x="419" y="1166"/>
                  <a:pt x="435" y="1187"/>
                </a:cubicBezTo>
                <a:cubicBezTo>
                  <a:pt x="438" y="1190"/>
                  <a:pt x="441" y="1194"/>
                  <a:pt x="444" y="1198"/>
                </a:cubicBezTo>
                <a:cubicBezTo>
                  <a:pt x="523" y="1294"/>
                  <a:pt x="611" y="1382"/>
                  <a:pt x="707" y="1461"/>
                </a:cubicBezTo>
                <a:cubicBezTo>
                  <a:pt x="711" y="1464"/>
                  <a:pt x="715" y="1467"/>
                  <a:pt x="719" y="1470"/>
                </a:cubicBezTo>
                <a:cubicBezTo>
                  <a:pt x="739" y="1486"/>
                  <a:pt x="759" y="1502"/>
                  <a:pt x="779" y="1518"/>
                </a:cubicBezTo>
                <a:cubicBezTo>
                  <a:pt x="786" y="1523"/>
                  <a:pt x="792" y="1527"/>
                  <a:pt x="799" y="1532"/>
                </a:cubicBezTo>
                <a:cubicBezTo>
                  <a:pt x="817" y="1545"/>
                  <a:pt x="836" y="1559"/>
                  <a:pt x="855" y="1571"/>
                </a:cubicBezTo>
                <a:cubicBezTo>
                  <a:pt x="863" y="1577"/>
                  <a:pt x="871" y="1582"/>
                  <a:pt x="879" y="1588"/>
                </a:cubicBezTo>
                <a:cubicBezTo>
                  <a:pt x="897" y="1599"/>
                  <a:pt x="914" y="1611"/>
                  <a:pt x="932" y="1622"/>
                </a:cubicBezTo>
                <a:cubicBezTo>
                  <a:pt x="942" y="1627"/>
                  <a:pt x="951" y="1633"/>
                  <a:pt x="961" y="1638"/>
                </a:cubicBezTo>
                <a:cubicBezTo>
                  <a:pt x="978" y="1648"/>
                  <a:pt x="995" y="1659"/>
                  <a:pt x="1013" y="1668"/>
                </a:cubicBezTo>
                <a:cubicBezTo>
                  <a:pt x="1023" y="1674"/>
                  <a:pt x="1033" y="1679"/>
                  <a:pt x="1044" y="1684"/>
                </a:cubicBezTo>
                <a:cubicBezTo>
                  <a:pt x="1061" y="1693"/>
                  <a:pt x="1078" y="1702"/>
                  <a:pt x="1095" y="1711"/>
                </a:cubicBezTo>
                <a:cubicBezTo>
                  <a:pt x="1106" y="1716"/>
                  <a:pt x="1118" y="1721"/>
                  <a:pt x="1129" y="1726"/>
                </a:cubicBezTo>
                <a:cubicBezTo>
                  <a:pt x="1146" y="1734"/>
                  <a:pt x="1163" y="1742"/>
                  <a:pt x="1180" y="1750"/>
                </a:cubicBezTo>
                <a:cubicBezTo>
                  <a:pt x="1192" y="1755"/>
                  <a:pt x="1204" y="1759"/>
                  <a:pt x="1216" y="1764"/>
                </a:cubicBezTo>
                <a:cubicBezTo>
                  <a:pt x="1233" y="1771"/>
                  <a:pt x="1250" y="1778"/>
                  <a:pt x="1267" y="1784"/>
                </a:cubicBezTo>
                <a:cubicBezTo>
                  <a:pt x="1280" y="1789"/>
                  <a:pt x="1292" y="1793"/>
                  <a:pt x="1305" y="1798"/>
                </a:cubicBezTo>
                <a:cubicBezTo>
                  <a:pt x="1322" y="1804"/>
                  <a:pt x="1339" y="1810"/>
                  <a:pt x="1356" y="1815"/>
                </a:cubicBezTo>
                <a:cubicBezTo>
                  <a:pt x="1369" y="1819"/>
                  <a:pt x="1382" y="1823"/>
                  <a:pt x="1396" y="1827"/>
                </a:cubicBezTo>
                <a:cubicBezTo>
                  <a:pt x="1413" y="1832"/>
                  <a:pt x="1430" y="1837"/>
                  <a:pt x="1447" y="1842"/>
                </a:cubicBezTo>
                <a:cubicBezTo>
                  <a:pt x="1461" y="1845"/>
                  <a:pt x="1474" y="1848"/>
                  <a:pt x="1488" y="1852"/>
                </a:cubicBezTo>
                <a:cubicBezTo>
                  <a:pt x="1505" y="1856"/>
                  <a:pt x="1522" y="1860"/>
                  <a:pt x="1539" y="1864"/>
                </a:cubicBezTo>
                <a:cubicBezTo>
                  <a:pt x="1554" y="1867"/>
                  <a:pt x="1568" y="1869"/>
                  <a:pt x="1582" y="1872"/>
                </a:cubicBezTo>
                <a:cubicBezTo>
                  <a:pt x="1599" y="1875"/>
                  <a:pt x="1616" y="1878"/>
                  <a:pt x="1634" y="1881"/>
                </a:cubicBezTo>
                <a:cubicBezTo>
                  <a:pt x="1648" y="1884"/>
                  <a:pt x="1663" y="1885"/>
                  <a:pt x="1677" y="1887"/>
                </a:cubicBezTo>
                <a:cubicBezTo>
                  <a:pt x="1695" y="1890"/>
                  <a:pt x="1712" y="1892"/>
                  <a:pt x="1729" y="1894"/>
                </a:cubicBezTo>
                <a:cubicBezTo>
                  <a:pt x="1744" y="1896"/>
                  <a:pt x="1759" y="1897"/>
                  <a:pt x="1774" y="1898"/>
                </a:cubicBezTo>
                <a:cubicBezTo>
                  <a:pt x="1792" y="1900"/>
                  <a:pt x="1809" y="1901"/>
                  <a:pt x="1827" y="1902"/>
                </a:cubicBezTo>
                <a:cubicBezTo>
                  <a:pt x="1842" y="1903"/>
                  <a:pt x="1857" y="1904"/>
                  <a:pt x="1872" y="1904"/>
                </a:cubicBezTo>
                <a:cubicBezTo>
                  <a:pt x="1883" y="1905"/>
                  <a:pt x="1894" y="1905"/>
                  <a:pt x="1904" y="1905"/>
                </a:cubicBezTo>
                <a:lnTo>
                  <a:pt x="1904" y="298"/>
                </a:lnTo>
                <a:cubicBezTo>
                  <a:pt x="1745" y="280"/>
                  <a:pt x="1618" y="156"/>
                  <a:pt x="1600" y="0"/>
                </a:cubicBezTo>
              </a:path>
            </a:pathLst>
          </a:custGeom>
          <a:solidFill>
            <a:srgbClr val="007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A4384FB-AC4D-49BD-8DB7-F385ADBD6C4D}"/>
              </a:ext>
            </a:extLst>
          </p:cNvPr>
          <p:cNvSpPr>
            <a:spLocks/>
          </p:cNvSpPr>
          <p:nvPr/>
        </p:nvSpPr>
        <p:spPr bwMode="auto">
          <a:xfrm>
            <a:off x="2300173" y="2111866"/>
            <a:ext cx="1543171" cy="1540168"/>
          </a:xfrm>
          <a:custGeom>
            <a:avLst/>
            <a:gdLst>
              <a:gd name="T0" fmla="*/ 1913 w 1913"/>
              <a:gd name="T1" fmla="*/ 1 h 1906"/>
              <a:gd name="T2" fmla="*/ 297 w 1913"/>
              <a:gd name="T3" fmla="*/ 0 h 1906"/>
              <a:gd name="T4" fmla="*/ 0 w 1913"/>
              <a:gd name="T5" fmla="*/ 298 h 1906"/>
              <a:gd name="T6" fmla="*/ 0 w 1913"/>
              <a:gd name="T7" fmla="*/ 1906 h 1906"/>
              <a:gd name="T8" fmla="*/ 1913 w 1913"/>
              <a:gd name="T9" fmla="*/ 1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3" h="1906">
                <a:moveTo>
                  <a:pt x="1913" y="1"/>
                </a:moveTo>
                <a:lnTo>
                  <a:pt x="297" y="0"/>
                </a:lnTo>
                <a:cubicBezTo>
                  <a:pt x="279" y="158"/>
                  <a:pt x="158" y="280"/>
                  <a:pt x="0" y="298"/>
                </a:cubicBezTo>
                <a:lnTo>
                  <a:pt x="0" y="1906"/>
                </a:lnTo>
                <a:cubicBezTo>
                  <a:pt x="1046" y="1885"/>
                  <a:pt x="1892" y="1042"/>
                  <a:pt x="1913" y="1"/>
                </a:cubicBezTo>
                <a:close/>
              </a:path>
            </a:pathLst>
          </a:custGeom>
          <a:solidFill>
            <a:srgbClr val="0042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12C47CA-478A-4587-8133-6FD6E3EA508B}"/>
              </a:ext>
            </a:extLst>
          </p:cNvPr>
          <p:cNvSpPr>
            <a:spLocks/>
          </p:cNvSpPr>
          <p:nvPr/>
        </p:nvSpPr>
        <p:spPr bwMode="auto">
          <a:xfrm>
            <a:off x="698458" y="505648"/>
            <a:ext cx="1537166" cy="1541669"/>
          </a:xfrm>
          <a:custGeom>
            <a:avLst/>
            <a:gdLst>
              <a:gd name="T0" fmla="*/ 1904 w 1904"/>
              <a:gd name="T1" fmla="*/ 1607 h 1910"/>
              <a:gd name="T2" fmla="*/ 1872 w 1904"/>
              <a:gd name="T3" fmla="*/ 0 h 1910"/>
              <a:gd name="T4" fmla="*/ 1774 w 1904"/>
              <a:gd name="T5" fmla="*/ 6 h 1910"/>
              <a:gd name="T6" fmla="*/ 1677 w 1904"/>
              <a:gd name="T7" fmla="*/ 17 h 1910"/>
              <a:gd name="T8" fmla="*/ 1581 w 1904"/>
              <a:gd name="T9" fmla="*/ 33 h 1910"/>
              <a:gd name="T10" fmla="*/ 1487 w 1904"/>
              <a:gd name="T11" fmla="*/ 53 h 1910"/>
              <a:gd name="T12" fmla="*/ 1395 w 1904"/>
              <a:gd name="T13" fmla="*/ 78 h 1910"/>
              <a:gd name="T14" fmla="*/ 1305 w 1904"/>
              <a:gd name="T15" fmla="*/ 107 h 1910"/>
              <a:gd name="T16" fmla="*/ 1216 w 1904"/>
              <a:gd name="T17" fmla="*/ 141 h 1910"/>
              <a:gd name="T18" fmla="*/ 1129 w 1904"/>
              <a:gd name="T19" fmla="*/ 179 h 1910"/>
              <a:gd name="T20" fmla="*/ 1045 w 1904"/>
              <a:gd name="T21" fmla="*/ 220 h 1910"/>
              <a:gd name="T22" fmla="*/ 963 w 1904"/>
              <a:gd name="T23" fmla="*/ 266 h 1910"/>
              <a:gd name="T24" fmla="*/ 882 w 1904"/>
              <a:gd name="T25" fmla="*/ 316 h 1910"/>
              <a:gd name="T26" fmla="*/ 804 w 1904"/>
              <a:gd name="T27" fmla="*/ 370 h 1910"/>
              <a:gd name="T28" fmla="*/ 728 w 1904"/>
              <a:gd name="T29" fmla="*/ 429 h 1910"/>
              <a:gd name="T30" fmla="*/ 649 w 1904"/>
              <a:gd name="T31" fmla="*/ 496 h 1910"/>
              <a:gd name="T32" fmla="*/ 505 w 1904"/>
              <a:gd name="T33" fmla="*/ 638 h 1910"/>
              <a:gd name="T34" fmla="*/ 445 w 1904"/>
              <a:gd name="T35" fmla="*/ 708 h 1910"/>
              <a:gd name="T36" fmla="*/ 388 w 1904"/>
              <a:gd name="T37" fmla="*/ 781 h 1910"/>
              <a:gd name="T38" fmla="*/ 334 w 1904"/>
              <a:gd name="T39" fmla="*/ 856 h 1910"/>
              <a:gd name="T40" fmla="*/ 284 w 1904"/>
              <a:gd name="T41" fmla="*/ 934 h 1910"/>
              <a:gd name="T42" fmla="*/ 237 w 1904"/>
              <a:gd name="T43" fmla="*/ 1015 h 1910"/>
              <a:gd name="T44" fmla="*/ 195 w 1904"/>
              <a:gd name="T45" fmla="*/ 1098 h 1910"/>
              <a:gd name="T46" fmla="*/ 156 w 1904"/>
              <a:gd name="T47" fmla="*/ 1183 h 1910"/>
              <a:gd name="T48" fmla="*/ 121 w 1904"/>
              <a:gd name="T49" fmla="*/ 1270 h 1910"/>
              <a:gd name="T50" fmla="*/ 90 w 1904"/>
              <a:gd name="T51" fmla="*/ 1359 h 1910"/>
              <a:gd name="T52" fmla="*/ 64 w 1904"/>
              <a:gd name="T53" fmla="*/ 1450 h 1910"/>
              <a:gd name="T54" fmla="*/ 42 w 1904"/>
              <a:gd name="T55" fmla="*/ 1544 h 1910"/>
              <a:gd name="T56" fmla="*/ 24 w 1904"/>
              <a:gd name="T57" fmla="*/ 1638 h 1910"/>
              <a:gd name="T58" fmla="*/ 11 w 1904"/>
              <a:gd name="T59" fmla="*/ 1734 h 1910"/>
              <a:gd name="T60" fmla="*/ 3 w 1904"/>
              <a:gd name="T61" fmla="*/ 1832 h 1910"/>
              <a:gd name="T62" fmla="*/ 0 w 1904"/>
              <a:gd name="T63" fmla="*/ 191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04" h="1910">
                <a:moveTo>
                  <a:pt x="1600" y="1910"/>
                </a:moveTo>
                <a:cubicBezTo>
                  <a:pt x="1618" y="1751"/>
                  <a:pt x="1745" y="1625"/>
                  <a:pt x="1904" y="1607"/>
                </a:cubicBezTo>
                <a:lnTo>
                  <a:pt x="1904" y="0"/>
                </a:lnTo>
                <a:cubicBezTo>
                  <a:pt x="1894" y="0"/>
                  <a:pt x="1883" y="0"/>
                  <a:pt x="1872" y="0"/>
                </a:cubicBezTo>
                <a:cubicBezTo>
                  <a:pt x="1857" y="1"/>
                  <a:pt x="1842" y="1"/>
                  <a:pt x="1827" y="2"/>
                </a:cubicBezTo>
                <a:cubicBezTo>
                  <a:pt x="1809" y="3"/>
                  <a:pt x="1791" y="5"/>
                  <a:pt x="1774" y="6"/>
                </a:cubicBezTo>
                <a:cubicBezTo>
                  <a:pt x="1759" y="8"/>
                  <a:pt x="1744" y="9"/>
                  <a:pt x="1730" y="11"/>
                </a:cubicBezTo>
                <a:cubicBezTo>
                  <a:pt x="1712" y="13"/>
                  <a:pt x="1694" y="15"/>
                  <a:pt x="1677" y="17"/>
                </a:cubicBezTo>
                <a:cubicBezTo>
                  <a:pt x="1663" y="19"/>
                  <a:pt x="1648" y="21"/>
                  <a:pt x="1634" y="24"/>
                </a:cubicBezTo>
                <a:cubicBezTo>
                  <a:pt x="1616" y="26"/>
                  <a:pt x="1599" y="30"/>
                  <a:pt x="1581" y="33"/>
                </a:cubicBezTo>
                <a:cubicBezTo>
                  <a:pt x="1567" y="36"/>
                  <a:pt x="1554" y="38"/>
                  <a:pt x="1540" y="41"/>
                </a:cubicBezTo>
                <a:cubicBezTo>
                  <a:pt x="1522" y="45"/>
                  <a:pt x="1505" y="49"/>
                  <a:pt x="1487" y="53"/>
                </a:cubicBezTo>
                <a:cubicBezTo>
                  <a:pt x="1474" y="57"/>
                  <a:pt x="1460" y="60"/>
                  <a:pt x="1447" y="63"/>
                </a:cubicBezTo>
                <a:cubicBezTo>
                  <a:pt x="1430" y="68"/>
                  <a:pt x="1412" y="73"/>
                  <a:pt x="1395" y="78"/>
                </a:cubicBezTo>
                <a:cubicBezTo>
                  <a:pt x="1382" y="82"/>
                  <a:pt x="1369" y="86"/>
                  <a:pt x="1356" y="90"/>
                </a:cubicBezTo>
                <a:cubicBezTo>
                  <a:pt x="1339" y="95"/>
                  <a:pt x="1322" y="101"/>
                  <a:pt x="1305" y="107"/>
                </a:cubicBezTo>
                <a:cubicBezTo>
                  <a:pt x="1292" y="112"/>
                  <a:pt x="1280" y="116"/>
                  <a:pt x="1267" y="121"/>
                </a:cubicBezTo>
                <a:cubicBezTo>
                  <a:pt x="1250" y="127"/>
                  <a:pt x="1233" y="134"/>
                  <a:pt x="1216" y="141"/>
                </a:cubicBezTo>
                <a:cubicBezTo>
                  <a:pt x="1204" y="146"/>
                  <a:pt x="1192" y="150"/>
                  <a:pt x="1180" y="156"/>
                </a:cubicBezTo>
                <a:cubicBezTo>
                  <a:pt x="1163" y="163"/>
                  <a:pt x="1146" y="171"/>
                  <a:pt x="1129" y="179"/>
                </a:cubicBezTo>
                <a:cubicBezTo>
                  <a:pt x="1118" y="184"/>
                  <a:pt x="1107" y="189"/>
                  <a:pt x="1095" y="194"/>
                </a:cubicBezTo>
                <a:cubicBezTo>
                  <a:pt x="1078" y="203"/>
                  <a:pt x="1062" y="212"/>
                  <a:pt x="1045" y="220"/>
                </a:cubicBezTo>
                <a:cubicBezTo>
                  <a:pt x="1034" y="226"/>
                  <a:pt x="1023" y="232"/>
                  <a:pt x="1013" y="237"/>
                </a:cubicBezTo>
                <a:cubicBezTo>
                  <a:pt x="996" y="247"/>
                  <a:pt x="979" y="256"/>
                  <a:pt x="963" y="266"/>
                </a:cubicBezTo>
                <a:cubicBezTo>
                  <a:pt x="953" y="272"/>
                  <a:pt x="942" y="278"/>
                  <a:pt x="932" y="284"/>
                </a:cubicBezTo>
                <a:cubicBezTo>
                  <a:pt x="915" y="294"/>
                  <a:pt x="899" y="305"/>
                  <a:pt x="882" y="316"/>
                </a:cubicBezTo>
                <a:cubicBezTo>
                  <a:pt x="873" y="322"/>
                  <a:pt x="863" y="328"/>
                  <a:pt x="854" y="334"/>
                </a:cubicBezTo>
                <a:cubicBezTo>
                  <a:pt x="837" y="346"/>
                  <a:pt x="821" y="358"/>
                  <a:pt x="804" y="370"/>
                </a:cubicBezTo>
                <a:cubicBezTo>
                  <a:pt x="796" y="376"/>
                  <a:pt x="787" y="382"/>
                  <a:pt x="779" y="388"/>
                </a:cubicBezTo>
                <a:cubicBezTo>
                  <a:pt x="761" y="401"/>
                  <a:pt x="745" y="415"/>
                  <a:pt x="728" y="429"/>
                </a:cubicBezTo>
                <a:cubicBezTo>
                  <a:pt x="721" y="435"/>
                  <a:pt x="713" y="440"/>
                  <a:pt x="706" y="446"/>
                </a:cubicBezTo>
                <a:cubicBezTo>
                  <a:pt x="687" y="462"/>
                  <a:pt x="668" y="479"/>
                  <a:pt x="649" y="496"/>
                </a:cubicBezTo>
                <a:cubicBezTo>
                  <a:pt x="645" y="499"/>
                  <a:pt x="641" y="503"/>
                  <a:pt x="636" y="507"/>
                </a:cubicBezTo>
                <a:cubicBezTo>
                  <a:pt x="591" y="548"/>
                  <a:pt x="547" y="592"/>
                  <a:pt x="505" y="638"/>
                </a:cubicBezTo>
                <a:cubicBezTo>
                  <a:pt x="500" y="644"/>
                  <a:pt x="495" y="650"/>
                  <a:pt x="490" y="655"/>
                </a:cubicBezTo>
                <a:cubicBezTo>
                  <a:pt x="475" y="673"/>
                  <a:pt x="460" y="690"/>
                  <a:pt x="445" y="708"/>
                </a:cubicBezTo>
                <a:cubicBezTo>
                  <a:pt x="438" y="716"/>
                  <a:pt x="431" y="725"/>
                  <a:pt x="425" y="734"/>
                </a:cubicBezTo>
                <a:cubicBezTo>
                  <a:pt x="412" y="749"/>
                  <a:pt x="400" y="765"/>
                  <a:pt x="388" y="781"/>
                </a:cubicBezTo>
                <a:cubicBezTo>
                  <a:pt x="380" y="791"/>
                  <a:pt x="373" y="801"/>
                  <a:pt x="366" y="811"/>
                </a:cubicBezTo>
                <a:cubicBezTo>
                  <a:pt x="355" y="826"/>
                  <a:pt x="344" y="841"/>
                  <a:pt x="334" y="856"/>
                </a:cubicBezTo>
                <a:cubicBezTo>
                  <a:pt x="327" y="867"/>
                  <a:pt x="320" y="878"/>
                  <a:pt x="313" y="889"/>
                </a:cubicBezTo>
                <a:cubicBezTo>
                  <a:pt x="303" y="904"/>
                  <a:pt x="293" y="919"/>
                  <a:pt x="284" y="934"/>
                </a:cubicBezTo>
                <a:cubicBezTo>
                  <a:pt x="277" y="946"/>
                  <a:pt x="270" y="958"/>
                  <a:pt x="263" y="970"/>
                </a:cubicBezTo>
                <a:cubicBezTo>
                  <a:pt x="254" y="985"/>
                  <a:pt x="246" y="1000"/>
                  <a:pt x="237" y="1015"/>
                </a:cubicBezTo>
                <a:cubicBezTo>
                  <a:pt x="231" y="1027"/>
                  <a:pt x="224" y="1040"/>
                  <a:pt x="218" y="1053"/>
                </a:cubicBezTo>
                <a:cubicBezTo>
                  <a:pt x="210" y="1068"/>
                  <a:pt x="202" y="1082"/>
                  <a:pt x="195" y="1098"/>
                </a:cubicBezTo>
                <a:cubicBezTo>
                  <a:pt x="188" y="1111"/>
                  <a:pt x="182" y="1124"/>
                  <a:pt x="176" y="1137"/>
                </a:cubicBezTo>
                <a:cubicBezTo>
                  <a:pt x="169" y="1152"/>
                  <a:pt x="162" y="1167"/>
                  <a:pt x="156" y="1183"/>
                </a:cubicBezTo>
                <a:cubicBezTo>
                  <a:pt x="150" y="1196"/>
                  <a:pt x="145" y="1210"/>
                  <a:pt x="139" y="1223"/>
                </a:cubicBezTo>
                <a:cubicBezTo>
                  <a:pt x="133" y="1239"/>
                  <a:pt x="127" y="1254"/>
                  <a:pt x="121" y="1270"/>
                </a:cubicBezTo>
                <a:cubicBezTo>
                  <a:pt x="116" y="1284"/>
                  <a:pt x="111" y="1298"/>
                  <a:pt x="106" y="1312"/>
                </a:cubicBezTo>
                <a:cubicBezTo>
                  <a:pt x="101" y="1328"/>
                  <a:pt x="95" y="1343"/>
                  <a:pt x="90" y="1359"/>
                </a:cubicBezTo>
                <a:cubicBezTo>
                  <a:pt x="86" y="1374"/>
                  <a:pt x="82" y="1388"/>
                  <a:pt x="77" y="1402"/>
                </a:cubicBezTo>
                <a:cubicBezTo>
                  <a:pt x="73" y="1418"/>
                  <a:pt x="68" y="1434"/>
                  <a:pt x="64" y="1450"/>
                </a:cubicBezTo>
                <a:cubicBezTo>
                  <a:pt x="60" y="1465"/>
                  <a:pt x="56" y="1480"/>
                  <a:pt x="53" y="1494"/>
                </a:cubicBezTo>
                <a:cubicBezTo>
                  <a:pt x="49" y="1511"/>
                  <a:pt x="45" y="1527"/>
                  <a:pt x="42" y="1544"/>
                </a:cubicBezTo>
                <a:cubicBezTo>
                  <a:pt x="39" y="1558"/>
                  <a:pt x="36" y="1573"/>
                  <a:pt x="33" y="1588"/>
                </a:cubicBezTo>
                <a:cubicBezTo>
                  <a:pt x="30" y="1605"/>
                  <a:pt x="27" y="1621"/>
                  <a:pt x="24" y="1638"/>
                </a:cubicBezTo>
                <a:cubicBezTo>
                  <a:pt x="22" y="1653"/>
                  <a:pt x="20" y="1668"/>
                  <a:pt x="18" y="1683"/>
                </a:cubicBezTo>
                <a:cubicBezTo>
                  <a:pt x="15" y="1700"/>
                  <a:pt x="13" y="1717"/>
                  <a:pt x="11" y="1734"/>
                </a:cubicBezTo>
                <a:cubicBezTo>
                  <a:pt x="9" y="1750"/>
                  <a:pt x="8" y="1765"/>
                  <a:pt x="7" y="1780"/>
                </a:cubicBezTo>
                <a:cubicBezTo>
                  <a:pt x="5" y="1797"/>
                  <a:pt x="4" y="1815"/>
                  <a:pt x="3" y="1832"/>
                </a:cubicBezTo>
                <a:cubicBezTo>
                  <a:pt x="2" y="1847"/>
                  <a:pt x="1" y="1863"/>
                  <a:pt x="1" y="1878"/>
                </a:cubicBezTo>
                <a:cubicBezTo>
                  <a:pt x="0" y="1889"/>
                  <a:pt x="0" y="1899"/>
                  <a:pt x="0" y="1910"/>
                </a:cubicBezTo>
                <a:lnTo>
                  <a:pt x="1600" y="1910"/>
                </a:lnTo>
              </a:path>
            </a:pathLst>
          </a:custGeom>
          <a:solidFill>
            <a:srgbClr val="00B3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98278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2F5772F-362D-4B50-930A-C6215A895675}"/>
              </a:ext>
            </a:extLst>
          </p:cNvPr>
          <p:cNvCxnSpPr/>
          <p:nvPr/>
        </p:nvCxnSpPr>
        <p:spPr>
          <a:xfrm flipV="1">
            <a:off x="2393951" y="6"/>
            <a:ext cx="0" cy="376239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11">
            <a:extLst>
              <a:ext uri="{FF2B5EF4-FFF2-40B4-BE49-F238E27FC236}">
                <a16:creationId xmlns:a16="http://schemas.microsoft.com/office/drawing/2014/main" id="{37FAE3BD-D5E2-488B-BE52-9FE39F471B0A}"/>
              </a:ext>
            </a:extLst>
          </p:cNvPr>
          <p:cNvCxnSpPr/>
          <p:nvPr/>
        </p:nvCxnSpPr>
        <p:spPr>
          <a:xfrm flipV="1">
            <a:off x="2393951" y="6"/>
            <a:ext cx="0" cy="376239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DFDAF29E-95DA-4EEF-AEFF-77384725EDA0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7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9FE8ADFE-C23D-4AF7-98C2-3D4CB3BDC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287" y="0"/>
            <a:ext cx="2671936" cy="77686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01BEADF-54AF-4A06-8FEC-C623C5E48806}"/>
              </a:ext>
            </a:extLst>
          </p:cNvPr>
          <p:cNvSpPr txBox="1"/>
          <p:nvPr/>
        </p:nvSpPr>
        <p:spPr>
          <a:xfrm>
            <a:off x="0" y="0"/>
            <a:ext cx="10236187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pt-BR" sz="3600" spc="-53" dirty="0">
                <a:solidFill>
                  <a:srgbClr val="00C0C9"/>
                </a:solidFill>
                <a:latin typeface="Calibri"/>
              </a:rPr>
              <a:t>Práticas utilizadas para melhorar a cultura de segurança</a:t>
            </a:r>
            <a:endParaRPr lang="pt-BR" sz="3600" spc="-53" dirty="0">
              <a:solidFill>
                <a:srgbClr val="00C0C9"/>
              </a:solidFill>
            </a:endParaRPr>
          </a:p>
          <a:p>
            <a:pPr defTabSz="685800">
              <a:defRPr/>
            </a:pPr>
            <a:endParaRPr lang="pt-BR" sz="3600" spc="-53" dirty="0">
              <a:solidFill>
                <a:srgbClr val="004255"/>
              </a:solidFill>
              <a:latin typeface="Calibri"/>
            </a:endParaRPr>
          </a:p>
        </p:txBody>
      </p:sp>
      <p:sp>
        <p:nvSpPr>
          <p:cNvPr id="65" name="CaixaDeTexto 16">
            <a:extLst>
              <a:ext uri="{FF2B5EF4-FFF2-40B4-BE49-F238E27FC236}">
                <a16:creationId xmlns:a16="http://schemas.microsoft.com/office/drawing/2014/main" id="{7761153F-093B-49CA-876E-855E73D1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881" y="1166528"/>
            <a:ext cx="6115951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Estratégia para garantir aprendizado com lições aprendidas a partir da análise de incidentes (adesão à RDC-36/ANVISA, 2013). </a:t>
            </a: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AAA2B8AC-00AD-48FF-A9FC-84DFB67562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7096" y="1022351"/>
            <a:ext cx="0" cy="55387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7" name="CaixaDeTexto 28">
            <a:extLst>
              <a:ext uri="{FF2B5EF4-FFF2-40B4-BE49-F238E27FC236}">
                <a16:creationId xmlns:a16="http://schemas.microsoft.com/office/drawing/2014/main" id="{63300435-6E0E-4533-B06E-947816CC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737" y="3037886"/>
            <a:ext cx="591419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Responsabilização da liderança, melhora da percepção de risco e trabalho em equipe</a:t>
            </a:r>
          </a:p>
        </p:txBody>
      </p:sp>
      <p:sp>
        <p:nvSpPr>
          <p:cNvPr id="68" name="CaixaDeTexto 29">
            <a:extLst>
              <a:ext uri="{FF2B5EF4-FFF2-40B4-BE49-F238E27FC236}">
                <a16:creationId xmlns:a16="http://schemas.microsoft.com/office/drawing/2014/main" id="{F39CCA68-D538-4243-B9D7-63938B3B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323" y="3946950"/>
            <a:ext cx="591419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Fortalecimento da Cultura de Segurança, com abertura na comunicação e transparência </a:t>
            </a:r>
          </a:p>
        </p:txBody>
      </p:sp>
      <p:sp>
        <p:nvSpPr>
          <p:cNvPr id="69" name="CaixaDeTexto 32">
            <a:extLst>
              <a:ext uri="{FF2B5EF4-FFF2-40B4-BE49-F238E27FC236}">
                <a16:creationId xmlns:a16="http://schemas.microsoft.com/office/drawing/2014/main" id="{6226FA8F-4EB4-43AD-BEEC-2ADA37E7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293" y="4904296"/>
            <a:ext cx="591419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Qualificação dos profissionais para o alcance de padrões de desempenho cada vez mais elevados</a:t>
            </a:r>
          </a:p>
        </p:txBody>
      </p:sp>
      <p:sp>
        <p:nvSpPr>
          <p:cNvPr id="70" name="CaixaDeTexto 33">
            <a:extLst>
              <a:ext uri="{FF2B5EF4-FFF2-40B4-BE49-F238E27FC236}">
                <a16:creationId xmlns:a16="http://schemas.microsoft.com/office/drawing/2014/main" id="{0EC03C45-DEFA-4BA7-AFB9-347FD282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803" y="5854548"/>
            <a:ext cx="591419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Alta liderança visível e engajada. Fortalecimento da cultura de reporte: </a:t>
            </a:r>
            <a:r>
              <a:rPr lang="pt-BR" altLang="pt-BR" sz="1500" i="1" dirty="0" err="1">
                <a:solidFill>
                  <a:srgbClr val="127282"/>
                </a:solidFill>
                <a:latin typeface="+mj-lt"/>
              </a:rPr>
              <a:t>speak</a:t>
            </a:r>
            <a:r>
              <a:rPr lang="pt-BR" altLang="pt-BR" sz="1500" i="1" dirty="0">
                <a:solidFill>
                  <a:srgbClr val="127282"/>
                </a:solidFill>
                <a:latin typeface="+mj-lt"/>
              </a:rPr>
              <a:t> </a:t>
            </a:r>
            <a:r>
              <a:rPr lang="pt-BR" altLang="pt-BR" sz="1500" i="1" dirty="0" err="1">
                <a:solidFill>
                  <a:srgbClr val="127282"/>
                </a:solidFill>
                <a:latin typeface="+mj-lt"/>
              </a:rPr>
              <a:t>up</a:t>
            </a:r>
            <a:r>
              <a:rPr lang="pt-BR" altLang="pt-BR" sz="1500" i="1" dirty="0">
                <a:solidFill>
                  <a:srgbClr val="127282"/>
                </a:solidFill>
                <a:latin typeface="+mj-lt"/>
              </a:rPr>
              <a:t> for </a:t>
            </a:r>
            <a:r>
              <a:rPr lang="pt-BR" altLang="pt-BR" sz="1500" i="1" dirty="0" err="1">
                <a:solidFill>
                  <a:srgbClr val="127282"/>
                </a:solidFill>
                <a:latin typeface="+mj-lt"/>
              </a:rPr>
              <a:t>patient</a:t>
            </a:r>
            <a:r>
              <a:rPr lang="pt-BR" altLang="pt-BR" sz="1500" i="1" dirty="0">
                <a:solidFill>
                  <a:srgbClr val="127282"/>
                </a:solidFill>
                <a:latin typeface="+mj-lt"/>
              </a:rPr>
              <a:t> </a:t>
            </a:r>
            <a:r>
              <a:rPr lang="pt-BR" altLang="pt-BR" sz="1500" i="1" dirty="0" err="1">
                <a:solidFill>
                  <a:srgbClr val="127282"/>
                </a:solidFill>
                <a:latin typeface="+mj-lt"/>
              </a:rPr>
              <a:t>safety</a:t>
            </a: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   </a:t>
            </a:r>
          </a:p>
        </p:txBody>
      </p:sp>
      <p:sp>
        <p:nvSpPr>
          <p:cNvPr id="71" name="Rounded Rectangle 2">
            <a:extLst>
              <a:ext uri="{FF2B5EF4-FFF2-40B4-BE49-F238E27FC236}">
                <a16:creationId xmlns:a16="http://schemas.microsoft.com/office/drawing/2014/main" id="{4953F026-55C5-4E2B-B8BD-F5071C81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121" y="1064557"/>
            <a:ext cx="2886075" cy="7350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pt-BR" sz="1500" b="1" dirty="0">
                <a:solidFill>
                  <a:schemeClr val="tx2"/>
                </a:solidFill>
                <a:latin typeface="+mj-lt"/>
              </a:rPr>
              <a:t>NÚCLEO DE SEGURANÇA DO PACIENTE</a:t>
            </a:r>
          </a:p>
        </p:txBody>
      </p:sp>
      <p:sp>
        <p:nvSpPr>
          <p:cNvPr id="72" name="Rounded Rectangle 22">
            <a:extLst>
              <a:ext uri="{FF2B5EF4-FFF2-40B4-BE49-F238E27FC236}">
                <a16:creationId xmlns:a16="http://schemas.microsoft.com/office/drawing/2014/main" id="{1680B33B-AFD9-4C0C-85AD-CD14EAF6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50" y="2020507"/>
            <a:ext cx="3938945" cy="733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pt-BR" sz="1500" b="1" dirty="0">
                <a:solidFill>
                  <a:schemeClr val="tx2"/>
                </a:solidFill>
                <a:latin typeface="+mj-lt"/>
              </a:rPr>
              <a:t>TERÇAS DA QUALIDADE E SEGURANÇA DO PACIENTE</a:t>
            </a:r>
          </a:p>
        </p:txBody>
      </p:sp>
      <p:sp>
        <p:nvSpPr>
          <p:cNvPr id="73" name="Rounded Rectangle 25">
            <a:extLst>
              <a:ext uri="{FF2B5EF4-FFF2-40B4-BE49-F238E27FC236}">
                <a16:creationId xmlns:a16="http://schemas.microsoft.com/office/drawing/2014/main" id="{D214F3BB-9CDD-49C5-B9AF-4EE444AE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573" y="2954665"/>
            <a:ext cx="2505931" cy="6722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500" b="1" dirty="0">
                <a:solidFill>
                  <a:schemeClr val="tx2"/>
                </a:solidFill>
                <a:latin typeface="+mj-lt"/>
              </a:rPr>
              <a:t>SAFETY HUDDLE</a:t>
            </a:r>
          </a:p>
        </p:txBody>
      </p:sp>
      <p:sp>
        <p:nvSpPr>
          <p:cNvPr id="74" name="Rounded Rectangle 35">
            <a:extLst>
              <a:ext uri="{FF2B5EF4-FFF2-40B4-BE49-F238E27FC236}">
                <a16:creationId xmlns:a16="http://schemas.microsoft.com/office/drawing/2014/main" id="{90FFF859-1AB7-4299-8C68-F915C2E6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0" y="3804857"/>
            <a:ext cx="3288187" cy="733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pt-BR" sz="1500" b="1" dirty="0">
                <a:solidFill>
                  <a:schemeClr val="tx2"/>
                </a:solidFill>
                <a:latin typeface="+mj-lt"/>
              </a:rPr>
              <a:t>COMITÊ DE SEGURANÇA DO PACIENTE PARA LIDERANÇA</a:t>
            </a:r>
          </a:p>
        </p:txBody>
      </p:sp>
      <p:sp>
        <p:nvSpPr>
          <p:cNvPr id="75" name="Rounded Rectangle 37">
            <a:extLst>
              <a:ext uri="{FF2B5EF4-FFF2-40B4-BE49-F238E27FC236}">
                <a16:creationId xmlns:a16="http://schemas.microsoft.com/office/drawing/2014/main" id="{1B668F46-806C-43DB-AB2D-1EB343FC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32" y="4803167"/>
            <a:ext cx="3209312" cy="7350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500" b="1" dirty="0">
                <a:solidFill>
                  <a:schemeClr val="tx2"/>
                </a:solidFill>
                <a:latin typeface="+mj-lt"/>
              </a:rPr>
              <a:t>OFICINAS DE FERRAMENTAS DE MELHORIA</a:t>
            </a:r>
          </a:p>
        </p:txBody>
      </p:sp>
      <p:sp>
        <p:nvSpPr>
          <p:cNvPr id="76" name="Rounded Rectangle 39">
            <a:extLst>
              <a:ext uri="{FF2B5EF4-FFF2-40B4-BE49-F238E27FC236}">
                <a16:creationId xmlns:a16="http://schemas.microsoft.com/office/drawing/2014/main" id="{89905562-D00C-44FF-A5A6-6F0BE83A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88" y="5744683"/>
            <a:ext cx="3215483" cy="733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80" tIns="34290" rIns="68580" bIns="3429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pt-BR" sz="1500" b="1" dirty="0">
                <a:solidFill>
                  <a:schemeClr val="tx2"/>
                </a:solidFill>
                <a:latin typeface="+mj-lt"/>
              </a:rPr>
              <a:t>RONDAS DE SEGURANÇA</a:t>
            </a:r>
          </a:p>
        </p:txBody>
      </p:sp>
      <p:sp>
        <p:nvSpPr>
          <p:cNvPr id="77" name="CaixaDeTexto 16">
            <a:extLst>
              <a:ext uri="{FF2B5EF4-FFF2-40B4-BE49-F238E27FC236}">
                <a16:creationId xmlns:a16="http://schemas.microsoft.com/office/drawing/2014/main" id="{3540FB8D-B337-4C3C-80F4-CD983320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91" y="2109064"/>
            <a:ext cx="5987559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altLang="pt-BR" sz="1500" dirty="0">
                <a:solidFill>
                  <a:srgbClr val="127282"/>
                </a:solidFill>
                <a:latin typeface="+mj-lt"/>
              </a:rPr>
              <a:t>Participação ativa dos profissionais da operação, na manutenção dos padrões de qualidade e segurança</a:t>
            </a:r>
          </a:p>
        </p:txBody>
      </p:sp>
      <p:pic>
        <p:nvPicPr>
          <p:cNvPr id="78" name="Imagem 15">
            <a:extLst>
              <a:ext uri="{FF2B5EF4-FFF2-40B4-BE49-F238E27FC236}">
                <a16:creationId xmlns:a16="http://schemas.microsoft.com/office/drawing/2014/main" id="{A36D9A32-725E-4843-8CFA-E4CC51FE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4173" r="58563" b="84105"/>
          <a:stretch>
            <a:fillRect/>
          </a:stretch>
        </p:blipFill>
        <p:spPr bwMode="auto">
          <a:xfrm>
            <a:off x="1397282" y="1237861"/>
            <a:ext cx="6667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7">
            <a:extLst>
              <a:ext uri="{FF2B5EF4-FFF2-40B4-BE49-F238E27FC236}">
                <a16:creationId xmlns:a16="http://schemas.microsoft.com/office/drawing/2014/main" id="{8BA90B61-5BE0-4B29-9C94-2CC3A3B13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1568" y="1852224"/>
            <a:ext cx="8685213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5" name="Straight Connector 48">
            <a:extLst>
              <a:ext uri="{FF2B5EF4-FFF2-40B4-BE49-F238E27FC236}">
                <a16:creationId xmlns:a16="http://schemas.microsoft.com/office/drawing/2014/main" id="{0FA04FA2-196A-414F-BA5F-FD314B0E19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67107" y="2810145"/>
            <a:ext cx="8685212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6" name="Straight Connector 49">
            <a:extLst>
              <a:ext uri="{FF2B5EF4-FFF2-40B4-BE49-F238E27FC236}">
                <a16:creationId xmlns:a16="http://schemas.microsoft.com/office/drawing/2014/main" id="{8F57DE3F-41B3-41AF-B50F-177B67476F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9543" y="3722299"/>
            <a:ext cx="8685213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7" name="Straight Connector 50">
            <a:extLst>
              <a:ext uri="{FF2B5EF4-FFF2-40B4-BE49-F238E27FC236}">
                <a16:creationId xmlns:a16="http://schemas.microsoft.com/office/drawing/2014/main" id="{629732CB-742F-480A-8993-DC99190B63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333" y="4658704"/>
            <a:ext cx="8685212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8" name="Straight Connector 51">
            <a:extLst>
              <a:ext uri="{FF2B5EF4-FFF2-40B4-BE49-F238E27FC236}">
                <a16:creationId xmlns:a16="http://schemas.microsoft.com/office/drawing/2014/main" id="{4632483B-E3FA-4956-88F6-B6906A0A75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3280" y="5635185"/>
            <a:ext cx="8685213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CAFE1B70-B88C-43F9-AE21-AB2B1818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2929327"/>
            <a:ext cx="713908" cy="712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18EF8594-E0CD-4314-B69C-5D1D6875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37" y="3785399"/>
            <a:ext cx="1096071" cy="744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PDCA png">
            <a:extLst>
              <a:ext uri="{FF2B5EF4-FFF2-40B4-BE49-F238E27FC236}">
                <a16:creationId xmlns:a16="http://schemas.microsoft.com/office/drawing/2014/main" id="{CE118F5C-70EE-4A06-86A0-C023B350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7" y="4923454"/>
            <a:ext cx="936603" cy="63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m para SAFETY FIRST png">
            <a:extLst>
              <a:ext uri="{FF2B5EF4-FFF2-40B4-BE49-F238E27FC236}">
                <a16:creationId xmlns:a16="http://schemas.microsoft.com/office/drawing/2014/main" id="{A666C8E5-95B3-4BA3-B4C2-15139939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90" y="5765504"/>
            <a:ext cx="709735" cy="709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m relacionada">
            <a:extLst>
              <a:ext uri="{FF2B5EF4-FFF2-40B4-BE49-F238E27FC236}">
                <a16:creationId xmlns:a16="http://schemas.microsoft.com/office/drawing/2014/main" id="{20703902-7C89-4EE5-9DDA-483132D3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45" y="2014610"/>
            <a:ext cx="730331" cy="730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BFE5F55-1185-4378-95F3-208FC4C25095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59BA254-D407-4111-AB63-920CD8F88F72}"/>
              </a:ext>
            </a:extLst>
          </p:cNvPr>
          <p:cNvGrpSpPr/>
          <p:nvPr/>
        </p:nvGrpSpPr>
        <p:grpSpPr>
          <a:xfrm>
            <a:off x="0" y="846667"/>
            <a:ext cx="12304889" cy="6011333"/>
            <a:chOff x="925552" y="2129230"/>
            <a:chExt cx="2375210" cy="3000331"/>
          </a:xfrm>
          <a:solidFill>
            <a:srgbClr val="127282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3847F0B-D3EF-4FA0-9DB2-2F077C8F7E90}"/>
                </a:ext>
              </a:extLst>
            </p:cNvPr>
            <p:cNvSpPr/>
            <p:nvPr/>
          </p:nvSpPr>
          <p:spPr>
            <a:xfrm>
              <a:off x="925552" y="2129230"/>
              <a:ext cx="2375210" cy="3000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983CB95-311B-4996-AC21-39E0DE2390A3}"/>
                </a:ext>
              </a:extLst>
            </p:cNvPr>
            <p:cNvSpPr/>
            <p:nvPr/>
          </p:nvSpPr>
          <p:spPr>
            <a:xfrm>
              <a:off x="2861053" y="2306527"/>
              <a:ext cx="394501" cy="58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0E305940-E081-44DA-BE2A-F4B6F9F523BE}"/>
              </a:ext>
            </a:extLst>
          </p:cNvPr>
          <p:cNvSpPr/>
          <p:nvPr/>
        </p:nvSpPr>
        <p:spPr>
          <a:xfrm>
            <a:off x="459122" y="1375664"/>
            <a:ext cx="10949929" cy="62444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Engajamento da Alta liderança 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Liderança visível: coerência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Habilitações para procedimentos de risco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Estímulo a notificação sistemática 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Estrutura de  melhoria contínua de processos 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Gerenciamento de risco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Transparência  institucional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Cultura Justa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Foco especial na “segunda vítima”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Abordagem multiprofissional com modelo assistencial definido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Reconhecimento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0E95BE5-C012-45CA-85B4-674CDD0994D3}"/>
              </a:ext>
            </a:extLst>
          </p:cNvPr>
          <p:cNvSpPr txBox="1"/>
          <p:nvPr/>
        </p:nvSpPr>
        <p:spPr>
          <a:xfrm>
            <a:off x="183445" y="146730"/>
            <a:ext cx="1097245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200" spc="-53" dirty="0">
                <a:solidFill>
                  <a:srgbClr val="FFFFFF"/>
                </a:solidFill>
              </a:rPr>
              <a:t>Condições essenciais para o fortalecimento da cultura de segurança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644BBA-0E85-487E-8239-C10D5F70B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105" y="4251835"/>
            <a:ext cx="604911" cy="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21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BFE5F55-1185-4378-95F3-208FC4C25095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59BA254-D407-4111-AB63-920CD8F88F72}"/>
              </a:ext>
            </a:extLst>
          </p:cNvPr>
          <p:cNvGrpSpPr/>
          <p:nvPr/>
        </p:nvGrpSpPr>
        <p:grpSpPr>
          <a:xfrm>
            <a:off x="0" y="846667"/>
            <a:ext cx="12304889" cy="6011333"/>
            <a:chOff x="925552" y="2129230"/>
            <a:chExt cx="2375210" cy="3000331"/>
          </a:xfrm>
          <a:solidFill>
            <a:srgbClr val="127282"/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3847F0B-D3EF-4FA0-9DB2-2F077C8F7E90}"/>
                </a:ext>
              </a:extLst>
            </p:cNvPr>
            <p:cNvSpPr/>
            <p:nvPr/>
          </p:nvSpPr>
          <p:spPr>
            <a:xfrm>
              <a:off x="925552" y="2129230"/>
              <a:ext cx="2375210" cy="3000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983CB95-311B-4996-AC21-39E0DE2390A3}"/>
                </a:ext>
              </a:extLst>
            </p:cNvPr>
            <p:cNvSpPr/>
            <p:nvPr/>
          </p:nvSpPr>
          <p:spPr>
            <a:xfrm>
              <a:off x="2861053" y="2306527"/>
              <a:ext cx="394501" cy="58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0E305940-E081-44DA-BE2A-F4B6F9F523BE}"/>
              </a:ext>
            </a:extLst>
          </p:cNvPr>
          <p:cNvSpPr/>
          <p:nvPr/>
        </p:nvSpPr>
        <p:spPr>
          <a:xfrm>
            <a:off x="459122" y="1375664"/>
            <a:ext cx="11732878" cy="62617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Não permita que a obsessão pelos compromissos assumidos pelos planos estratégicos impeçam que você trabalhe de forma insuficiente a cultura organizacional e de segurança do paciente e o torne míope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Tenha clareza dos seus objetivos ao escolher uma ferramenta para mensurar a cultura de segurança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Não seja resistente aos resultados. Trabalhe de forma ativa na mudança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A visibilidade da liderança promove confiança e identificação da realidade da cultura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Lembre-se de líderes informais e dos “</a:t>
            </a:r>
            <a:r>
              <a:rPr lang="pt-BR" altLang="pt-BR" sz="2400" dirty="0" err="1">
                <a:solidFill>
                  <a:srgbClr val="FFFFFF"/>
                </a:solidFill>
                <a:cs typeface="Arial" charset="0"/>
              </a:rPr>
              <a:t>early</a:t>
            </a: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pt-BR" altLang="pt-BR" sz="2400" dirty="0" err="1">
                <a:solidFill>
                  <a:srgbClr val="FFFFFF"/>
                </a:solidFill>
                <a:cs typeface="Arial" charset="0"/>
              </a:rPr>
              <a:t>adopters”como</a:t>
            </a: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 uma estratégia de mudança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Não basta dizer que a cultura não é punitiva se as atitudes e expressões diante do evento adverso já julgam por si só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pt-BR" altLang="pt-BR" sz="2400" dirty="0" err="1">
                <a:solidFill>
                  <a:srgbClr val="FFFFFF"/>
                </a:solidFill>
                <a:cs typeface="Arial" charset="0"/>
              </a:rPr>
              <a:t>Perception</a:t>
            </a: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pt-BR" altLang="pt-BR" sz="2400" dirty="0" err="1">
                <a:solidFill>
                  <a:srgbClr val="FFFFFF"/>
                </a:solidFill>
                <a:cs typeface="Arial" charset="0"/>
              </a:rPr>
              <a:t>is</a:t>
            </a: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pt-BR" altLang="pt-BR" sz="2400" dirty="0" err="1">
                <a:solidFill>
                  <a:srgbClr val="FFFFFF"/>
                </a:solidFill>
                <a:cs typeface="Arial" charset="0"/>
              </a:rPr>
              <a:t>reality”na</a:t>
            </a:r>
            <a:r>
              <a:rPr lang="pt-BR" altLang="pt-BR" sz="2400" dirty="0">
                <a:solidFill>
                  <a:srgbClr val="FFFFFF"/>
                </a:solidFill>
                <a:cs typeface="Arial" charset="0"/>
              </a:rPr>
              <a:t> grande maioria da vezes!!</a:t>
            </a: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SzPct val="90000"/>
              <a:buFont typeface="Arial"/>
              <a:buChar char="•"/>
              <a:defRPr/>
            </a:pPr>
            <a:endParaRPr lang="pt-BR" altLang="pt-BR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0E95BE5-C012-45CA-85B4-674CDD0994D3}"/>
              </a:ext>
            </a:extLst>
          </p:cNvPr>
          <p:cNvSpPr txBox="1"/>
          <p:nvPr/>
        </p:nvSpPr>
        <p:spPr>
          <a:xfrm>
            <a:off x="183445" y="146730"/>
            <a:ext cx="2877703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200" spc="-53" dirty="0">
                <a:solidFill>
                  <a:srgbClr val="FFFFFF"/>
                </a:solidFill>
              </a:rPr>
              <a:t>Conclusões finais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644BBA-0E85-487E-8239-C10D5F70B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089" y="6481148"/>
            <a:ext cx="604911" cy="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ckup_Campo Belo (49).JPG"/>
          <p:cNvPicPr>
            <a:picLocks noChangeAspect="1"/>
          </p:cNvPicPr>
          <p:nvPr/>
        </p:nvPicPr>
        <p:blipFill rotWithShape="1">
          <a:blip r:embed="rId2" cstate="email">
            <a:alphaModFix/>
            <a:duotone>
              <a:prstClr val="black"/>
              <a:srgbClr val="26C8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mask_verde">
            <a:extLst>
              <a:ext uri="{FF2B5EF4-FFF2-40B4-BE49-F238E27FC236}">
                <a16:creationId xmlns:a16="http://schemas.microsoft.com/office/drawing/2014/main" id="{2649BB7B-FD9A-40FC-951A-0C5F706C5630}"/>
              </a:ext>
            </a:extLst>
          </p:cNvPr>
          <p:cNvSpPr/>
          <p:nvPr/>
        </p:nvSpPr>
        <p:spPr>
          <a:xfrm>
            <a:off x="762" y="0"/>
            <a:ext cx="12190476" cy="6858000"/>
          </a:xfrm>
          <a:prstGeom prst="rect">
            <a:avLst/>
          </a:prstGeom>
          <a:gradFill flip="none" rotWithShape="1">
            <a:gsLst>
              <a:gs pos="50000">
                <a:srgbClr val="006979">
                  <a:alpha val="54000"/>
                </a:srgbClr>
              </a:gs>
              <a:gs pos="29000">
                <a:srgbClr val="005061">
                  <a:alpha val="54000"/>
                </a:srgbClr>
              </a:gs>
              <a:gs pos="7000">
                <a:srgbClr val="004254">
                  <a:alpha val="54000"/>
                </a:srgbClr>
              </a:gs>
              <a:gs pos="100000">
                <a:srgbClr val="007A8A">
                  <a:alpha val="54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1073657" y="2211725"/>
            <a:ext cx="8705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rial" panose="020B0604020202020204" pitchFamily="34" charset="0"/>
              </a:rPr>
              <a:t>Obrigado!</a:t>
            </a:r>
          </a:p>
          <a:p>
            <a:pPr algn="ctr"/>
            <a:endParaRPr lang="pt-BR" sz="4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cs typeface="Arial" panose="020B0604020202020204" pitchFamily="34" charset="0"/>
              </a:rPr>
              <a:t>Antonio da Silva Bastos Neto</a:t>
            </a:r>
          </a:p>
          <a:p>
            <a:pPr algn="ctr"/>
            <a:r>
              <a:rPr lang="pt-BR" sz="4000" dirty="0" err="1">
                <a:solidFill>
                  <a:schemeClr val="bg1"/>
                </a:solidFill>
                <a:cs typeface="Arial" panose="020B0604020202020204" pitchFamily="34" charset="0"/>
              </a:rPr>
              <a:t>asbneto@haoc.com.br</a:t>
            </a:r>
            <a:endParaRPr lang="en-U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0" name="área_logo">
            <a:extLst>
              <a:ext uri="{FF2B5EF4-FFF2-40B4-BE49-F238E27FC236}">
                <a16:creationId xmlns:a16="http://schemas.microsoft.com/office/drawing/2014/main" id="{3187E64D-25D1-4A58-8731-D3BB4D75FA87}"/>
              </a:ext>
            </a:extLst>
          </p:cNvPr>
          <p:cNvSpPr/>
          <p:nvPr/>
        </p:nvSpPr>
        <p:spPr>
          <a:xfrm>
            <a:off x="8232036" y="2663281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1" name="logo">
            <a:extLst>
              <a:ext uri="{FF2B5EF4-FFF2-40B4-BE49-F238E27FC236}">
                <a16:creationId xmlns:a16="http://schemas.microsoft.com/office/drawing/2014/main" id="{4160D769-9EBA-4159-B63D-0AC7F1AA08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002C3B-2C59-45B8-B687-2E6B5B82B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9" name="Group 4">
            <a:extLst>
              <a:ext uri="{FF2B5EF4-FFF2-40B4-BE49-F238E27FC236}">
                <a16:creationId xmlns:a16="http://schemas.microsoft.com/office/drawing/2014/main" id="{D17E9C65-B4E7-43BA-A730-D443C96842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22145" y="6017192"/>
            <a:ext cx="2168539" cy="475116"/>
            <a:chOff x="3872" y="959"/>
            <a:chExt cx="3802" cy="83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EF7C83CF-8E12-412A-9038-310D224D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379"/>
              <a:ext cx="413" cy="413"/>
            </a:xfrm>
            <a:custGeom>
              <a:avLst/>
              <a:gdLst>
                <a:gd name="T0" fmla="*/ 1320 w 1367"/>
                <a:gd name="T1" fmla="*/ 681 h 1368"/>
                <a:gd name="T2" fmla="*/ 1285 w 1367"/>
                <a:gd name="T3" fmla="*/ 677 h 1368"/>
                <a:gd name="T4" fmla="*/ 1251 w 1367"/>
                <a:gd name="T5" fmla="*/ 672 h 1368"/>
                <a:gd name="T6" fmla="*/ 1218 w 1367"/>
                <a:gd name="T7" fmla="*/ 664 h 1368"/>
                <a:gd name="T8" fmla="*/ 1185 w 1367"/>
                <a:gd name="T9" fmla="*/ 656 h 1368"/>
                <a:gd name="T10" fmla="*/ 1152 w 1367"/>
                <a:gd name="T11" fmla="*/ 645 h 1368"/>
                <a:gd name="T12" fmla="*/ 1120 w 1367"/>
                <a:gd name="T13" fmla="*/ 633 h 1368"/>
                <a:gd name="T14" fmla="*/ 1089 w 1367"/>
                <a:gd name="T15" fmla="*/ 620 h 1368"/>
                <a:gd name="T16" fmla="*/ 1059 w 1367"/>
                <a:gd name="T17" fmla="*/ 605 h 1368"/>
                <a:gd name="T18" fmla="*/ 1029 w 1367"/>
                <a:gd name="T19" fmla="*/ 588 h 1368"/>
                <a:gd name="T20" fmla="*/ 1000 w 1367"/>
                <a:gd name="T21" fmla="*/ 570 h 1368"/>
                <a:gd name="T22" fmla="*/ 972 w 1367"/>
                <a:gd name="T23" fmla="*/ 551 h 1368"/>
                <a:gd name="T24" fmla="*/ 943 w 1367"/>
                <a:gd name="T25" fmla="*/ 529 h 1368"/>
                <a:gd name="T26" fmla="*/ 913 w 1367"/>
                <a:gd name="T27" fmla="*/ 503 h 1368"/>
                <a:gd name="T28" fmla="*/ 865 w 1367"/>
                <a:gd name="T29" fmla="*/ 455 h 1368"/>
                <a:gd name="T30" fmla="*/ 843 w 1367"/>
                <a:gd name="T31" fmla="*/ 430 h 1368"/>
                <a:gd name="T32" fmla="*/ 823 w 1367"/>
                <a:gd name="T33" fmla="*/ 404 h 1368"/>
                <a:gd name="T34" fmla="*/ 803 w 1367"/>
                <a:gd name="T35" fmla="*/ 377 h 1368"/>
                <a:gd name="T36" fmla="*/ 785 w 1367"/>
                <a:gd name="T37" fmla="*/ 349 h 1368"/>
                <a:gd name="T38" fmla="*/ 769 w 1367"/>
                <a:gd name="T39" fmla="*/ 320 h 1368"/>
                <a:gd name="T40" fmla="*/ 754 w 1367"/>
                <a:gd name="T41" fmla="*/ 291 h 1368"/>
                <a:gd name="T42" fmla="*/ 740 w 1367"/>
                <a:gd name="T43" fmla="*/ 260 h 1368"/>
                <a:gd name="T44" fmla="*/ 727 w 1367"/>
                <a:gd name="T45" fmla="*/ 229 h 1368"/>
                <a:gd name="T46" fmla="*/ 716 w 1367"/>
                <a:gd name="T47" fmla="*/ 197 h 1368"/>
                <a:gd name="T48" fmla="*/ 707 w 1367"/>
                <a:gd name="T49" fmla="*/ 165 h 1368"/>
                <a:gd name="T50" fmla="*/ 699 w 1367"/>
                <a:gd name="T51" fmla="*/ 132 h 1368"/>
                <a:gd name="T52" fmla="*/ 693 w 1367"/>
                <a:gd name="T53" fmla="*/ 98 h 1368"/>
                <a:gd name="T54" fmla="*/ 688 w 1367"/>
                <a:gd name="T55" fmla="*/ 64 h 1368"/>
                <a:gd name="T56" fmla="*/ 685 w 1367"/>
                <a:gd name="T57" fmla="*/ 29 h 1368"/>
                <a:gd name="T58" fmla="*/ 684 w 1367"/>
                <a:gd name="T59" fmla="*/ 0 h 1368"/>
                <a:gd name="T60" fmla="*/ 0 w 1367"/>
                <a:gd name="T61" fmla="*/ 0 h 1368"/>
                <a:gd name="T62" fmla="*/ 1367 w 1367"/>
                <a:gd name="T63" fmla="*/ 684 h 1368"/>
                <a:gd name="T64" fmla="*/ 1355 w 1367"/>
                <a:gd name="T65" fmla="*/ 68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7" h="1368">
                  <a:moveTo>
                    <a:pt x="1338" y="682"/>
                  </a:moveTo>
                  <a:cubicBezTo>
                    <a:pt x="1332" y="682"/>
                    <a:pt x="1326" y="681"/>
                    <a:pt x="1320" y="681"/>
                  </a:cubicBezTo>
                  <a:cubicBezTo>
                    <a:pt x="1314" y="680"/>
                    <a:pt x="1309" y="680"/>
                    <a:pt x="1303" y="679"/>
                  </a:cubicBezTo>
                  <a:cubicBezTo>
                    <a:pt x="1297" y="679"/>
                    <a:pt x="1291" y="678"/>
                    <a:pt x="1285" y="677"/>
                  </a:cubicBezTo>
                  <a:cubicBezTo>
                    <a:pt x="1280" y="676"/>
                    <a:pt x="1274" y="676"/>
                    <a:pt x="1269" y="675"/>
                  </a:cubicBezTo>
                  <a:cubicBezTo>
                    <a:pt x="1263" y="674"/>
                    <a:pt x="1257" y="673"/>
                    <a:pt x="1251" y="672"/>
                  </a:cubicBezTo>
                  <a:cubicBezTo>
                    <a:pt x="1246" y="671"/>
                    <a:pt x="1241" y="670"/>
                    <a:pt x="1235" y="668"/>
                  </a:cubicBezTo>
                  <a:cubicBezTo>
                    <a:pt x="1229" y="667"/>
                    <a:pt x="1224" y="666"/>
                    <a:pt x="1218" y="664"/>
                  </a:cubicBezTo>
                  <a:cubicBezTo>
                    <a:pt x="1212" y="663"/>
                    <a:pt x="1207" y="662"/>
                    <a:pt x="1202" y="660"/>
                  </a:cubicBezTo>
                  <a:cubicBezTo>
                    <a:pt x="1196" y="659"/>
                    <a:pt x="1190" y="657"/>
                    <a:pt x="1185" y="656"/>
                  </a:cubicBezTo>
                  <a:cubicBezTo>
                    <a:pt x="1180" y="654"/>
                    <a:pt x="1175" y="653"/>
                    <a:pt x="1170" y="651"/>
                  </a:cubicBezTo>
                  <a:cubicBezTo>
                    <a:pt x="1164" y="649"/>
                    <a:pt x="1158" y="647"/>
                    <a:pt x="1152" y="645"/>
                  </a:cubicBezTo>
                  <a:cubicBezTo>
                    <a:pt x="1147" y="643"/>
                    <a:pt x="1143" y="642"/>
                    <a:pt x="1138" y="640"/>
                  </a:cubicBezTo>
                  <a:cubicBezTo>
                    <a:pt x="1132" y="638"/>
                    <a:pt x="1126" y="636"/>
                    <a:pt x="1120" y="633"/>
                  </a:cubicBezTo>
                  <a:cubicBezTo>
                    <a:pt x="1116" y="631"/>
                    <a:pt x="1111" y="630"/>
                    <a:pt x="1107" y="628"/>
                  </a:cubicBezTo>
                  <a:cubicBezTo>
                    <a:pt x="1101" y="625"/>
                    <a:pt x="1095" y="622"/>
                    <a:pt x="1089" y="620"/>
                  </a:cubicBezTo>
                  <a:cubicBezTo>
                    <a:pt x="1085" y="618"/>
                    <a:pt x="1081" y="616"/>
                    <a:pt x="1076" y="614"/>
                  </a:cubicBezTo>
                  <a:cubicBezTo>
                    <a:pt x="1070" y="611"/>
                    <a:pt x="1065" y="608"/>
                    <a:pt x="1059" y="605"/>
                  </a:cubicBezTo>
                  <a:cubicBezTo>
                    <a:pt x="1055" y="603"/>
                    <a:pt x="1051" y="601"/>
                    <a:pt x="1047" y="598"/>
                  </a:cubicBezTo>
                  <a:cubicBezTo>
                    <a:pt x="1041" y="595"/>
                    <a:pt x="1035" y="592"/>
                    <a:pt x="1029" y="588"/>
                  </a:cubicBezTo>
                  <a:cubicBezTo>
                    <a:pt x="1025" y="586"/>
                    <a:pt x="1022" y="584"/>
                    <a:pt x="1018" y="582"/>
                  </a:cubicBezTo>
                  <a:cubicBezTo>
                    <a:pt x="1012" y="578"/>
                    <a:pt x="1006" y="574"/>
                    <a:pt x="1000" y="570"/>
                  </a:cubicBezTo>
                  <a:cubicBezTo>
                    <a:pt x="997" y="568"/>
                    <a:pt x="993" y="566"/>
                    <a:pt x="990" y="564"/>
                  </a:cubicBezTo>
                  <a:cubicBezTo>
                    <a:pt x="984" y="559"/>
                    <a:pt x="978" y="555"/>
                    <a:pt x="972" y="551"/>
                  </a:cubicBezTo>
                  <a:cubicBezTo>
                    <a:pt x="969" y="549"/>
                    <a:pt x="966" y="547"/>
                    <a:pt x="963" y="544"/>
                  </a:cubicBezTo>
                  <a:cubicBezTo>
                    <a:pt x="956" y="539"/>
                    <a:pt x="950" y="534"/>
                    <a:pt x="943" y="529"/>
                  </a:cubicBezTo>
                  <a:cubicBezTo>
                    <a:pt x="941" y="527"/>
                    <a:pt x="939" y="526"/>
                    <a:pt x="937" y="524"/>
                  </a:cubicBezTo>
                  <a:cubicBezTo>
                    <a:pt x="929" y="517"/>
                    <a:pt x="921" y="510"/>
                    <a:pt x="913" y="503"/>
                  </a:cubicBezTo>
                  <a:cubicBezTo>
                    <a:pt x="913" y="503"/>
                    <a:pt x="912" y="503"/>
                    <a:pt x="912" y="502"/>
                  </a:cubicBezTo>
                  <a:cubicBezTo>
                    <a:pt x="896" y="487"/>
                    <a:pt x="880" y="472"/>
                    <a:pt x="865" y="455"/>
                  </a:cubicBezTo>
                  <a:cubicBezTo>
                    <a:pt x="865" y="455"/>
                    <a:pt x="864" y="455"/>
                    <a:pt x="864" y="454"/>
                  </a:cubicBezTo>
                  <a:cubicBezTo>
                    <a:pt x="857" y="447"/>
                    <a:pt x="850" y="438"/>
                    <a:pt x="843" y="430"/>
                  </a:cubicBezTo>
                  <a:cubicBezTo>
                    <a:pt x="842" y="428"/>
                    <a:pt x="840" y="427"/>
                    <a:pt x="839" y="425"/>
                  </a:cubicBezTo>
                  <a:cubicBezTo>
                    <a:pt x="834" y="418"/>
                    <a:pt x="828" y="411"/>
                    <a:pt x="823" y="404"/>
                  </a:cubicBezTo>
                  <a:cubicBezTo>
                    <a:pt x="821" y="402"/>
                    <a:pt x="819" y="399"/>
                    <a:pt x="817" y="396"/>
                  </a:cubicBezTo>
                  <a:cubicBezTo>
                    <a:pt x="812" y="390"/>
                    <a:pt x="808" y="384"/>
                    <a:pt x="803" y="377"/>
                  </a:cubicBezTo>
                  <a:cubicBezTo>
                    <a:pt x="801" y="374"/>
                    <a:pt x="799" y="371"/>
                    <a:pt x="797" y="368"/>
                  </a:cubicBezTo>
                  <a:cubicBezTo>
                    <a:pt x="793" y="362"/>
                    <a:pt x="789" y="355"/>
                    <a:pt x="785" y="349"/>
                  </a:cubicBezTo>
                  <a:cubicBezTo>
                    <a:pt x="783" y="346"/>
                    <a:pt x="781" y="342"/>
                    <a:pt x="779" y="339"/>
                  </a:cubicBezTo>
                  <a:cubicBezTo>
                    <a:pt x="776" y="333"/>
                    <a:pt x="772" y="327"/>
                    <a:pt x="769" y="320"/>
                  </a:cubicBezTo>
                  <a:cubicBezTo>
                    <a:pt x="767" y="317"/>
                    <a:pt x="765" y="313"/>
                    <a:pt x="763" y="309"/>
                  </a:cubicBezTo>
                  <a:cubicBezTo>
                    <a:pt x="760" y="303"/>
                    <a:pt x="757" y="297"/>
                    <a:pt x="754" y="291"/>
                  </a:cubicBezTo>
                  <a:cubicBezTo>
                    <a:pt x="752" y="287"/>
                    <a:pt x="750" y="283"/>
                    <a:pt x="748" y="278"/>
                  </a:cubicBezTo>
                  <a:cubicBezTo>
                    <a:pt x="745" y="272"/>
                    <a:pt x="742" y="266"/>
                    <a:pt x="740" y="260"/>
                  </a:cubicBezTo>
                  <a:cubicBezTo>
                    <a:pt x="738" y="256"/>
                    <a:pt x="736" y="252"/>
                    <a:pt x="734" y="247"/>
                  </a:cubicBezTo>
                  <a:cubicBezTo>
                    <a:pt x="732" y="241"/>
                    <a:pt x="729" y="235"/>
                    <a:pt x="727" y="229"/>
                  </a:cubicBezTo>
                  <a:cubicBezTo>
                    <a:pt x="725" y="225"/>
                    <a:pt x="724" y="220"/>
                    <a:pt x="722" y="215"/>
                  </a:cubicBezTo>
                  <a:cubicBezTo>
                    <a:pt x="720" y="209"/>
                    <a:pt x="718" y="203"/>
                    <a:pt x="716" y="197"/>
                  </a:cubicBezTo>
                  <a:cubicBezTo>
                    <a:pt x="715" y="193"/>
                    <a:pt x="713" y="188"/>
                    <a:pt x="712" y="183"/>
                  </a:cubicBezTo>
                  <a:cubicBezTo>
                    <a:pt x="710" y="177"/>
                    <a:pt x="708" y="171"/>
                    <a:pt x="707" y="165"/>
                  </a:cubicBezTo>
                  <a:cubicBezTo>
                    <a:pt x="705" y="160"/>
                    <a:pt x="704" y="155"/>
                    <a:pt x="703" y="150"/>
                  </a:cubicBezTo>
                  <a:cubicBezTo>
                    <a:pt x="702" y="144"/>
                    <a:pt x="700" y="138"/>
                    <a:pt x="699" y="132"/>
                  </a:cubicBezTo>
                  <a:cubicBezTo>
                    <a:pt x="698" y="126"/>
                    <a:pt x="697" y="121"/>
                    <a:pt x="696" y="116"/>
                  </a:cubicBezTo>
                  <a:cubicBezTo>
                    <a:pt x="695" y="110"/>
                    <a:pt x="694" y="104"/>
                    <a:pt x="693" y="98"/>
                  </a:cubicBezTo>
                  <a:cubicBezTo>
                    <a:pt x="692" y="93"/>
                    <a:pt x="691" y="87"/>
                    <a:pt x="690" y="82"/>
                  </a:cubicBezTo>
                  <a:cubicBezTo>
                    <a:pt x="689" y="76"/>
                    <a:pt x="689" y="70"/>
                    <a:pt x="688" y="64"/>
                  </a:cubicBezTo>
                  <a:cubicBezTo>
                    <a:pt x="687" y="58"/>
                    <a:pt x="687" y="53"/>
                    <a:pt x="686" y="47"/>
                  </a:cubicBezTo>
                  <a:cubicBezTo>
                    <a:pt x="686" y="41"/>
                    <a:pt x="685" y="35"/>
                    <a:pt x="685" y="29"/>
                  </a:cubicBezTo>
                  <a:cubicBezTo>
                    <a:pt x="685" y="23"/>
                    <a:pt x="684" y="18"/>
                    <a:pt x="684" y="12"/>
                  </a:cubicBezTo>
                  <a:cubicBezTo>
                    <a:pt x="684" y="8"/>
                    <a:pt x="684" y="4"/>
                    <a:pt x="684" y="0"/>
                  </a:cubicBezTo>
                  <a:lnTo>
                    <a:pt x="684" y="0"/>
                  </a:lnTo>
                  <a:lnTo>
                    <a:pt x="0" y="0"/>
                  </a:lnTo>
                  <a:cubicBezTo>
                    <a:pt x="7" y="751"/>
                    <a:pt x="616" y="1361"/>
                    <a:pt x="1367" y="1368"/>
                  </a:cubicBezTo>
                  <a:lnTo>
                    <a:pt x="1367" y="684"/>
                  </a:lnTo>
                  <a:lnTo>
                    <a:pt x="1367" y="684"/>
                  </a:lnTo>
                  <a:cubicBezTo>
                    <a:pt x="1363" y="683"/>
                    <a:pt x="1359" y="683"/>
                    <a:pt x="1355" y="683"/>
                  </a:cubicBezTo>
                  <a:cubicBezTo>
                    <a:pt x="1349" y="683"/>
                    <a:pt x="1344" y="683"/>
                    <a:pt x="1338" y="6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6014767-01A7-4B35-BBC0-D415E2A6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959"/>
              <a:ext cx="413" cy="412"/>
            </a:xfrm>
            <a:custGeom>
              <a:avLst/>
              <a:gdLst>
                <a:gd name="T0" fmla="*/ 685 w 1367"/>
                <a:gd name="T1" fmla="*/ 1335 h 1363"/>
                <a:gd name="T2" fmla="*/ 688 w 1367"/>
                <a:gd name="T3" fmla="*/ 1300 h 1363"/>
                <a:gd name="T4" fmla="*/ 693 w 1367"/>
                <a:gd name="T5" fmla="*/ 1265 h 1363"/>
                <a:gd name="T6" fmla="*/ 699 w 1367"/>
                <a:gd name="T7" fmla="*/ 1231 h 1363"/>
                <a:gd name="T8" fmla="*/ 707 w 1367"/>
                <a:gd name="T9" fmla="*/ 1198 h 1363"/>
                <a:gd name="T10" fmla="*/ 716 w 1367"/>
                <a:gd name="T11" fmla="*/ 1165 h 1363"/>
                <a:gd name="T12" fmla="*/ 727 w 1367"/>
                <a:gd name="T13" fmla="*/ 1133 h 1363"/>
                <a:gd name="T14" fmla="*/ 740 w 1367"/>
                <a:gd name="T15" fmla="*/ 1102 h 1363"/>
                <a:gd name="T16" fmla="*/ 754 w 1367"/>
                <a:gd name="T17" fmla="*/ 1072 h 1363"/>
                <a:gd name="T18" fmla="*/ 769 w 1367"/>
                <a:gd name="T19" fmla="*/ 1042 h 1363"/>
                <a:gd name="T20" fmla="*/ 786 w 1367"/>
                <a:gd name="T21" fmla="*/ 1013 h 1363"/>
                <a:gd name="T22" fmla="*/ 804 w 1367"/>
                <a:gd name="T23" fmla="*/ 985 h 1363"/>
                <a:gd name="T24" fmla="*/ 823 w 1367"/>
                <a:gd name="T25" fmla="*/ 958 h 1363"/>
                <a:gd name="T26" fmla="*/ 843 w 1367"/>
                <a:gd name="T27" fmla="*/ 932 h 1363"/>
                <a:gd name="T28" fmla="*/ 865 w 1367"/>
                <a:gd name="T29" fmla="*/ 907 h 1363"/>
                <a:gd name="T30" fmla="*/ 917 w 1367"/>
                <a:gd name="T31" fmla="*/ 855 h 1363"/>
                <a:gd name="T32" fmla="*/ 945 w 1367"/>
                <a:gd name="T33" fmla="*/ 831 h 1363"/>
                <a:gd name="T34" fmla="*/ 973 w 1367"/>
                <a:gd name="T35" fmla="*/ 810 h 1363"/>
                <a:gd name="T36" fmla="*/ 1001 w 1367"/>
                <a:gd name="T37" fmla="*/ 791 h 1363"/>
                <a:gd name="T38" fmla="*/ 1030 w 1367"/>
                <a:gd name="T39" fmla="*/ 773 h 1363"/>
                <a:gd name="T40" fmla="*/ 1060 w 1367"/>
                <a:gd name="T41" fmla="*/ 757 h 1363"/>
                <a:gd name="T42" fmla="*/ 1090 w 1367"/>
                <a:gd name="T43" fmla="*/ 742 h 1363"/>
                <a:gd name="T44" fmla="*/ 1121 w 1367"/>
                <a:gd name="T45" fmla="*/ 728 h 1363"/>
                <a:gd name="T46" fmla="*/ 1152 w 1367"/>
                <a:gd name="T47" fmla="*/ 716 h 1363"/>
                <a:gd name="T48" fmla="*/ 1185 w 1367"/>
                <a:gd name="T49" fmla="*/ 706 h 1363"/>
                <a:gd name="T50" fmla="*/ 1218 w 1367"/>
                <a:gd name="T51" fmla="*/ 697 h 1363"/>
                <a:gd name="T52" fmla="*/ 1251 w 1367"/>
                <a:gd name="T53" fmla="*/ 690 h 1363"/>
                <a:gd name="T54" fmla="*/ 1285 w 1367"/>
                <a:gd name="T55" fmla="*/ 685 h 1363"/>
                <a:gd name="T56" fmla="*/ 1320 w 1367"/>
                <a:gd name="T57" fmla="*/ 681 h 1363"/>
                <a:gd name="T58" fmla="*/ 1355 w 1367"/>
                <a:gd name="T59" fmla="*/ 679 h 1363"/>
                <a:gd name="T60" fmla="*/ 1367 w 1367"/>
                <a:gd name="T61" fmla="*/ 0 h 1363"/>
                <a:gd name="T62" fmla="*/ 684 w 1367"/>
                <a:gd name="T63" fmla="*/ 1363 h 1363"/>
                <a:gd name="T64" fmla="*/ 684 w 1367"/>
                <a:gd name="T65" fmla="*/ 135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7" h="1363">
                  <a:moveTo>
                    <a:pt x="684" y="1352"/>
                  </a:moveTo>
                  <a:cubicBezTo>
                    <a:pt x="684" y="1346"/>
                    <a:pt x="685" y="1340"/>
                    <a:pt x="685" y="1335"/>
                  </a:cubicBezTo>
                  <a:cubicBezTo>
                    <a:pt x="685" y="1328"/>
                    <a:pt x="686" y="1322"/>
                    <a:pt x="686" y="1316"/>
                  </a:cubicBezTo>
                  <a:cubicBezTo>
                    <a:pt x="687" y="1311"/>
                    <a:pt x="687" y="1305"/>
                    <a:pt x="688" y="1300"/>
                  </a:cubicBezTo>
                  <a:cubicBezTo>
                    <a:pt x="689" y="1294"/>
                    <a:pt x="689" y="1288"/>
                    <a:pt x="690" y="1282"/>
                  </a:cubicBezTo>
                  <a:cubicBezTo>
                    <a:pt x="691" y="1276"/>
                    <a:pt x="692" y="1271"/>
                    <a:pt x="693" y="1265"/>
                  </a:cubicBezTo>
                  <a:cubicBezTo>
                    <a:pt x="694" y="1259"/>
                    <a:pt x="695" y="1253"/>
                    <a:pt x="696" y="1247"/>
                  </a:cubicBezTo>
                  <a:cubicBezTo>
                    <a:pt x="697" y="1242"/>
                    <a:pt x="698" y="1237"/>
                    <a:pt x="699" y="1231"/>
                  </a:cubicBezTo>
                  <a:cubicBezTo>
                    <a:pt x="700" y="1225"/>
                    <a:pt x="702" y="1220"/>
                    <a:pt x="703" y="1214"/>
                  </a:cubicBezTo>
                  <a:cubicBezTo>
                    <a:pt x="704" y="1208"/>
                    <a:pt x="705" y="1203"/>
                    <a:pt x="707" y="1198"/>
                  </a:cubicBezTo>
                  <a:cubicBezTo>
                    <a:pt x="708" y="1192"/>
                    <a:pt x="710" y="1186"/>
                    <a:pt x="712" y="1181"/>
                  </a:cubicBezTo>
                  <a:cubicBezTo>
                    <a:pt x="713" y="1176"/>
                    <a:pt x="715" y="1170"/>
                    <a:pt x="716" y="1165"/>
                  </a:cubicBezTo>
                  <a:cubicBezTo>
                    <a:pt x="718" y="1160"/>
                    <a:pt x="720" y="1154"/>
                    <a:pt x="722" y="1148"/>
                  </a:cubicBezTo>
                  <a:cubicBezTo>
                    <a:pt x="724" y="1143"/>
                    <a:pt x="725" y="1138"/>
                    <a:pt x="727" y="1133"/>
                  </a:cubicBezTo>
                  <a:cubicBezTo>
                    <a:pt x="729" y="1128"/>
                    <a:pt x="732" y="1122"/>
                    <a:pt x="734" y="1116"/>
                  </a:cubicBezTo>
                  <a:cubicBezTo>
                    <a:pt x="736" y="1112"/>
                    <a:pt x="738" y="1107"/>
                    <a:pt x="740" y="1102"/>
                  </a:cubicBezTo>
                  <a:cubicBezTo>
                    <a:pt x="742" y="1096"/>
                    <a:pt x="745" y="1091"/>
                    <a:pt x="747" y="1085"/>
                  </a:cubicBezTo>
                  <a:cubicBezTo>
                    <a:pt x="749" y="1081"/>
                    <a:pt x="751" y="1076"/>
                    <a:pt x="754" y="1072"/>
                  </a:cubicBezTo>
                  <a:cubicBezTo>
                    <a:pt x="756" y="1066"/>
                    <a:pt x="759" y="1061"/>
                    <a:pt x="762" y="1055"/>
                  </a:cubicBezTo>
                  <a:cubicBezTo>
                    <a:pt x="764" y="1051"/>
                    <a:pt x="767" y="1046"/>
                    <a:pt x="769" y="1042"/>
                  </a:cubicBezTo>
                  <a:cubicBezTo>
                    <a:pt x="772" y="1036"/>
                    <a:pt x="775" y="1031"/>
                    <a:pt x="778" y="1025"/>
                  </a:cubicBezTo>
                  <a:cubicBezTo>
                    <a:pt x="781" y="1021"/>
                    <a:pt x="783" y="1017"/>
                    <a:pt x="786" y="1013"/>
                  </a:cubicBezTo>
                  <a:cubicBezTo>
                    <a:pt x="789" y="1007"/>
                    <a:pt x="793" y="1002"/>
                    <a:pt x="796" y="997"/>
                  </a:cubicBezTo>
                  <a:cubicBezTo>
                    <a:pt x="799" y="993"/>
                    <a:pt x="801" y="989"/>
                    <a:pt x="804" y="985"/>
                  </a:cubicBezTo>
                  <a:cubicBezTo>
                    <a:pt x="807" y="979"/>
                    <a:pt x="812" y="974"/>
                    <a:pt x="816" y="968"/>
                  </a:cubicBezTo>
                  <a:cubicBezTo>
                    <a:pt x="818" y="965"/>
                    <a:pt x="820" y="961"/>
                    <a:pt x="823" y="958"/>
                  </a:cubicBezTo>
                  <a:cubicBezTo>
                    <a:pt x="827" y="952"/>
                    <a:pt x="832" y="946"/>
                    <a:pt x="837" y="940"/>
                  </a:cubicBezTo>
                  <a:cubicBezTo>
                    <a:pt x="839" y="938"/>
                    <a:pt x="841" y="935"/>
                    <a:pt x="843" y="932"/>
                  </a:cubicBezTo>
                  <a:cubicBezTo>
                    <a:pt x="849" y="925"/>
                    <a:pt x="855" y="919"/>
                    <a:pt x="860" y="912"/>
                  </a:cubicBezTo>
                  <a:cubicBezTo>
                    <a:pt x="862" y="911"/>
                    <a:pt x="863" y="909"/>
                    <a:pt x="865" y="907"/>
                  </a:cubicBezTo>
                  <a:cubicBezTo>
                    <a:pt x="880" y="890"/>
                    <a:pt x="896" y="875"/>
                    <a:pt x="912" y="860"/>
                  </a:cubicBezTo>
                  <a:cubicBezTo>
                    <a:pt x="914" y="858"/>
                    <a:pt x="916" y="857"/>
                    <a:pt x="917" y="855"/>
                  </a:cubicBezTo>
                  <a:cubicBezTo>
                    <a:pt x="924" y="849"/>
                    <a:pt x="930" y="844"/>
                    <a:pt x="937" y="838"/>
                  </a:cubicBezTo>
                  <a:cubicBezTo>
                    <a:pt x="940" y="836"/>
                    <a:pt x="943" y="834"/>
                    <a:pt x="945" y="831"/>
                  </a:cubicBezTo>
                  <a:cubicBezTo>
                    <a:pt x="951" y="827"/>
                    <a:pt x="957" y="822"/>
                    <a:pt x="963" y="818"/>
                  </a:cubicBezTo>
                  <a:cubicBezTo>
                    <a:pt x="966" y="815"/>
                    <a:pt x="970" y="813"/>
                    <a:pt x="973" y="810"/>
                  </a:cubicBezTo>
                  <a:cubicBezTo>
                    <a:pt x="979" y="806"/>
                    <a:pt x="984" y="802"/>
                    <a:pt x="990" y="798"/>
                  </a:cubicBezTo>
                  <a:cubicBezTo>
                    <a:pt x="994" y="796"/>
                    <a:pt x="997" y="793"/>
                    <a:pt x="1001" y="791"/>
                  </a:cubicBezTo>
                  <a:cubicBezTo>
                    <a:pt x="1007" y="787"/>
                    <a:pt x="1012" y="784"/>
                    <a:pt x="1018" y="780"/>
                  </a:cubicBezTo>
                  <a:cubicBezTo>
                    <a:pt x="1022" y="778"/>
                    <a:pt x="1026" y="775"/>
                    <a:pt x="1030" y="773"/>
                  </a:cubicBezTo>
                  <a:cubicBezTo>
                    <a:pt x="1035" y="770"/>
                    <a:pt x="1041" y="767"/>
                    <a:pt x="1046" y="764"/>
                  </a:cubicBezTo>
                  <a:cubicBezTo>
                    <a:pt x="1051" y="761"/>
                    <a:pt x="1055" y="759"/>
                    <a:pt x="1060" y="757"/>
                  </a:cubicBezTo>
                  <a:cubicBezTo>
                    <a:pt x="1065" y="754"/>
                    <a:pt x="1071" y="751"/>
                    <a:pt x="1076" y="748"/>
                  </a:cubicBezTo>
                  <a:cubicBezTo>
                    <a:pt x="1081" y="746"/>
                    <a:pt x="1085" y="744"/>
                    <a:pt x="1090" y="742"/>
                  </a:cubicBezTo>
                  <a:cubicBezTo>
                    <a:pt x="1095" y="739"/>
                    <a:pt x="1101" y="737"/>
                    <a:pt x="1107" y="734"/>
                  </a:cubicBezTo>
                  <a:cubicBezTo>
                    <a:pt x="1111" y="732"/>
                    <a:pt x="1116" y="730"/>
                    <a:pt x="1121" y="728"/>
                  </a:cubicBezTo>
                  <a:cubicBezTo>
                    <a:pt x="1126" y="726"/>
                    <a:pt x="1132" y="724"/>
                    <a:pt x="1138" y="722"/>
                  </a:cubicBezTo>
                  <a:cubicBezTo>
                    <a:pt x="1143" y="720"/>
                    <a:pt x="1147" y="718"/>
                    <a:pt x="1152" y="716"/>
                  </a:cubicBezTo>
                  <a:cubicBezTo>
                    <a:pt x="1158" y="714"/>
                    <a:pt x="1164" y="712"/>
                    <a:pt x="1170" y="711"/>
                  </a:cubicBezTo>
                  <a:cubicBezTo>
                    <a:pt x="1175" y="709"/>
                    <a:pt x="1180" y="708"/>
                    <a:pt x="1185" y="706"/>
                  </a:cubicBezTo>
                  <a:cubicBezTo>
                    <a:pt x="1191" y="704"/>
                    <a:pt x="1196" y="703"/>
                    <a:pt x="1202" y="701"/>
                  </a:cubicBezTo>
                  <a:cubicBezTo>
                    <a:pt x="1207" y="700"/>
                    <a:pt x="1213" y="699"/>
                    <a:pt x="1218" y="697"/>
                  </a:cubicBezTo>
                  <a:cubicBezTo>
                    <a:pt x="1224" y="696"/>
                    <a:pt x="1229" y="694"/>
                    <a:pt x="1235" y="693"/>
                  </a:cubicBezTo>
                  <a:cubicBezTo>
                    <a:pt x="1241" y="692"/>
                    <a:pt x="1246" y="691"/>
                    <a:pt x="1251" y="690"/>
                  </a:cubicBezTo>
                  <a:cubicBezTo>
                    <a:pt x="1257" y="689"/>
                    <a:pt x="1263" y="688"/>
                    <a:pt x="1269" y="687"/>
                  </a:cubicBezTo>
                  <a:cubicBezTo>
                    <a:pt x="1274" y="686"/>
                    <a:pt x="1280" y="685"/>
                    <a:pt x="1285" y="685"/>
                  </a:cubicBezTo>
                  <a:cubicBezTo>
                    <a:pt x="1291" y="684"/>
                    <a:pt x="1297" y="683"/>
                    <a:pt x="1303" y="682"/>
                  </a:cubicBezTo>
                  <a:cubicBezTo>
                    <a:pt x="1309" y="682"/>
                    <a:pt x="1314" y="681"/>
                    <a:pt x="1320" y="681"/>
                  </a:cubicBezTo>
                  <a:cubicBezTo>
                    <a:pt x="1326" y="680"/>
                    <a:pt x="1332" y="680"/>
                    <a:pt x="1338" y="679"/>
                  </a:cubicBezTo>
                  <a:cubicBezTo>
                    <a:pt x="1344" y="679"/>
                    <a:pt x="1349" y="679"/>
                    <a:pt x="1355" y="679"/>
                  </a:cubicBezTo>
                  <a:cubicBezTo>
                    <a:pt x="1359" y="678"/>
                    <a:pt x="1363" y="678"/>
                    <a:pt x="1367" y="678"/>
                  </a:cubicBezTo>
                  <a:lnTo>
                    <a:pt x="1367" y="0"/>
                  </a:lnTo>
                  <a:cubicBezTo>
                    <a:pt x="616" y="7"/>
                    <a:pt x="7" y="615"/>
                    <a:pt x="0" y="1363"/>
                  </a:cubicBezTo>
                  <a:lnTo>
                    <a:pt x="684" y="1363"/>
                  </a:lnTo>
                  <a:lnTo>
                    <a:pt x="684" y="1363"/>
                  </a:lnTo>
                  <a:cubicBezTo>
                    <a:pt x="684" y="1359"/>
                    <a:pt x="684" y="1355"/>
                    <a:pt x="684" y="1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14E099AB-8538-4A89-9FD1-2CF83C67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959"/>
              <a:ext cx="412" cy="412"/>
            </a:xfrm>
            <a:custGeom>
              <a:avLst/>
              <a:gdLst>
                <a:gd name="T0" fmla="*/ 686 w 1364"/>
                <a:gd name="T1" fmla="*/ 1363 h 1363"/>
                <a:gd name="T2" fmla="*/ 1364 w 1364"/>
                <a:gd name="T3" fmla="*/ 1363 h 1363"/>
                <a:gd name="T4" fmla="*/ 0 w 1364"/>
                <a:gd name="T5" fmla="*/ 0 h 1363"/>
                <a:gd name="T6" fmla="*/ 0 w 1364"/>
                <a:gd name="T7" fmla="*/ 678 h 1363"/>
                <a:gd name="T8" fmla="*/ 0 w 1364"/>
                <a:gd name="T9" fmla="*/ 678 h 1363"/>
                <a:gd name="T10" fmla="*/ 686 w 1364"/>
                <a:gd name="T11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4" h="1363">
                  <a:moveTo>
                    <a:pt x="686" y="1363"/>
                  </a:moveTo>
                  <a:lnTo>
                    <a:pt x="1364" y="1363"/>
                  </a:lnTo>
                  <a:cubicBezTo>
                    <a:pt x="1357" y="615"/>
                    <a:pt x="749" y="7"/>
                    <a:pt x="0" y="0"/>
                  </a:cubicBezTo>
                  <a:lnTo>
                    <a:pt x="0" y="678"/>
                  </a:lnTo>
                  <a:lnTo>
                    <a:pt x="0" y="678"/>
                  </a:lnTo>
                  <a:cubicBezTo>
                    <a:pt x="375" y="685"/>
                    <a:pt x="678" y="989"/>
                    <a:pt x="686" y="1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E4855957-BC01-4DDB-9762-96AFDD97F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379"/>
              <a:ext cx="198" cy="198"/>
            </a:xfrm>
            <a:custGeom>
              <a:avLst/>
              <a:gdLst>
                <a:gd name="T0" fmla="*/ 551 w 656"/>
                <a:gd name="T1" fmla="*/ 0 h 656"/>
                <a:gd name="T2" fmla="*/ 0 w 656"/>
                <a:gd name="T3" fmla="*/ 0 h 656"/>
                <a:gd name="T4" fmla="*/ 1 w 656"/>
                <a:gd name="T5" fmla="*/ 11 h 656"/>
                <a:gd name="T6" fmla="*/ 1 w 656"/>
                <a:gd name="T7" fmla="*/ 27 h 656"/>
                <a:gd name="T8" fmla="*/ 3 w 656"/>
                <a:gd name="T9" fmla="*/ 45 h 656"/>
                <a:gd name="T10" fmla="*/ 4 w 656"/>
                <a:gd name="T11" fmla="*/ 61 h 656"/>
                <a:gd name="T12" fmla="*/ 7 w 656"/>
                <a:gd name="T13" fmla="*/ 79 h 656"/>
                <a:gd name="T14" fmla="*/ 9 w 656"/>
                <a:gd name="T15" fmla="*/ 94 h 656"/>
                <a:gd name="T16" fmla="*/ 12 w 656"/>
                <a:gd name="T17" fmla="*/ 111 h 656"/>
                <a:gd name="T18" fmla="*/ 15 w 656"/>
                <a:gd name="T19" fmla="*/ 126 h 656"/>
                <a:gd name="T20" fmla="*/ 19 w 656"/>
                <a:gd name="T21" fmla="*/ 144 h 656"/>
                <a:gd name="T22" fmla="*/ 22 w 656"/>
                <a:gd name="T23" fmla="*/ 158 h 656"/>
                <a:gd name="T24" fmla="*/ 27 w 656"/>
                <a:gd name="T25" fmla="*/ 176 h 656"/>
                <a:gd name="T26" fmla="*/ 31 w 656"/>
                <a:gd name="T27" fmla="*/ 189 h 656"/>
                <a:gd name="T28" fmla="*/ 37 w 656"/>
                <a:gd name="T29" fmla="*/ 207 h 656"/>
                <a:gd name="T30" fmla="*/ 42 w 656"/>
                <a:gd name="T31" fmla="*/ 220 h 656"/>
                <a:gd name="T32" fmla="*/ 49 w 656"/>
                <a:gd name="T33" fmla="*/ 237 h 656"/>
                <a:gd name="T34" fmla="*/ 54 w 656"/>
                <a:gd name="T35" fmla="*/ 250 h 656"/>
                <a:gd name="T36" fmla="*/ 62 w 656"/>
                <a:gd name="T37" fmla="*/ 267 h 656"/>
                <a:gd name="T38" fmla="*/ 67 w 656"/>
                <a:gd name="T39" fmla="*/ 279 h 656"/>
                <a:gd name="T40" fmla="*/ 76 w 656"/>
                <a:gd name="T41" fmla="*/ 297 h 656"/>
                <a:gd name="T42" fmla="*/ 82 w 656"/>
                <a:gd name="T43" fmla="*/ 307 h 656"/>
                <a:gd name="T44" fmla="*/ 92 w 656"/>
                <a:gd name="T45" fmla="*/ 325 h 656"/>
                <a:gd name="T46" fmla="*/ 98 w 656"/>
                <a:gd name="T47" fmla="*/ 335 h 656"/>
                <a:gd name="T48" fmla="*/ 110 w 656"/>
                <a:gd name="T49" fmla="*/ 353 h 656"/>
                <a:gd name="T50" fmla="*/ 115 w 656"/>
                <a:gd name="T51" fmla="*/ 362 h 656"/>
                <a:gd name="T52" fmla="*/ 129 w 656"/>
                <a:gd name="T53" fmla="*/ 381 h 656"/>
                <a:gd name="T54" fmla="*/ 134 w 656"/>
                <a:gd name="T55" fmla="*/ 388 h 656"/>
                <a:gd name="T56" fmla="*/ 150 w 656"/>
                <a:gd name="T57" fmla="*/ 409 h 656"/>
                <a:gd name="T58" fmla="*/ 153 w 656"/>
                <a:gd name="T59" fmla="*/ 413 h 656"/>
                <a:gd name="T60" fmla="*/ 244 w 656"/>
                <a:gd name="T61" fmla="*/ 503 h 656"/>
                <a:gd name="T62" fmla="*/ 248 w 656"/>
                <a:gd name="T63" fmla="*/ 506 h 656"/>
                <a:gd name="T64" fmla="*/ 269 w 656"/>
                <a:gd name="T65" fmla="*/ 523 h 656"/>
                <a:gd name="T66" fmla="*/ 275 w 656"/>
                <a:gd name="T67" fmla="*/ 527 h 656"/>
                <a:gd name="T68" fmla="*/ 294 w 656"/>
                <a:gd name="T69" fmla="*/ 541 h 656"/>
                <a:gd name="T70" fmla="*/ 303 w 656"/>
                <a:gd name="T71" fmla="*/ 547 h 656"/>
                <a:gd name="T72" fmla="*/ 321 w 656"/>
                <a:gd name="T73" fmla="*/ 558 h 656"/>
                <a:gd name="T74" fmla="*/ 331 w 656"/>
                <a:gd name="T75" fmla="*/ 564 h 656"/>
                <a:gd name="T76" fmla="*/ 349 w 656"/>
                <a:gd name="T77" fmla="*/ 574 h 656"/>
                <a:gd name="T78" fmla="*/ 359 w 656"/>
                <a:gd name="T79" fmla="*/ 580 h 656"/>
                <a:gd name="T80" fmla="*/ 377 w 656"/>
                <a:gd name="T81" fmla="*/ 589 h 656"/>
                <a:gd name="T82" fmla="*/ 389 w 656"/>
                <a:gd name="T83" fmla="*/ 594 h 656"/>
                <a:gd name="T84" fmla="*/ 406 w 656"/>
                <a:gd name="T85" fmla="*/ 602 h 656"/>
                <a:gd name="T86" fmla="*/ 419 w 656"/>
                <a:gd name="T87" fmla="*/ 607 h 656"/>
                <a:gd name="T88" fmla="*/ 436 w 656"/>
                <a:gd name="T89" fmla="*/ 614 h 656"/>
                <a:gd name="T90" fmla="*/ 449 w 656"/>
                <a:gd name="T91" fmla="*/ 619 h 656"/>
                <a:gd name="T92" fmla="*/ 467 w 656"/>
                <a:gd name="T93" fmla="*/ 625 h 656"/>
                <a:gd name="T94" fmla="*/ 481 w 656"/>
                <a:gd name="T95" fmla="*/ 629 h 656"/>
                <a:gd name="T96" fmla="*/ 498 w 656"/>
                <a:gd name="T97" fmla="*/ 634 h 656"/>
                <a:gd name="T98" fmla="*/ 512 w 656"/>
                <a:gd name="T99" fmla="*/ 637 h 656"/>
                <a:gd name="T100" fmla="*/ 530 w 656"/>
                <a:gd name="T101" fmla="*/ 642 h 656"/>
                <a:gd name="T102" fmla="*/ 545 w 656"/>
                <a:gd name="T103" fmla="*/ 644 h 656"/>
                <a:gd name="T104" fmla="*/ 562 w 656"/>
                <a:gd name="T105" fmla="*/ 648 h 656"/>
                <a:gd name="T106" fmla="*/ 577 w 656"/>
                <a:gd name="T107" fmla="*/ 650 h 656"/>
                <a:gd name="T108" fmla="*/ 595 w 656"/>
                <a:gd name="T109" fmla="*/ 652 h 656"/>
                <a:gd name="T110" fmla="*/ 611 w 656"/>
                <a:gd name="T111" fmla="*/ 654 h 656"/>
                <a:gd name="T112" fmla="*/ 629 w 656"/>
                <a:gd name="T113" fmla="*/ 655 h 656"/>
                <a:gd name="T114" fmla="*/ 645 w 656"/>
                <a:gd name="T115" fmla="*/ 656 h 656"/>
                <a:gd name="T116" fmla="*/ 656 w 656"/>
                <a:gd name="T117" fmla="*/ 656 h 656"/>
                <a:gd name="T118" fmla="*/ 656 w 656"/>
                <a:gd name="T119" fmla="*/ 103 h 656"/>
                <a:gd name="T120" fmla="*/ 551 w 656"/>
                <a:gd name="T121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6" h="656">
                  <a:moveTo>
                    <a:pt x="551" y="0"/>
                  </a:moveTo>
                  <a:lnTo>
                    <a:pt x="0" y="0"/>
                  </a:lnTo>
                  <a:cubicBezTo>
                    <a:pt x="0" y="4"/>
                    <a:pt x="1" y="8"/>
                    <a:pt x="1" y="11"/>
                  </a:cubicBezTo>
                  <a:cubicBezTo>
                    <a:pt x="1" y="17"/>
                    <a:pt x="1" y="22"/>
                    <a:pt x="1" y="27"/>
                  </a:cubicBezTo>
                  <a:cubicBezTo>
                    <a:pt x="2" y="33"/>
                    <a:pt x="2" y="39"/>
                    <a:pt x="3" y="45"/>
                  </a:cubicBezTo>
                  <a:cubicBezTo>
                    <a:pt x="3" y="50"/>
                    <a:pt x="4" y="55"/>
                    <a:pt x="4" y="61"/>
                  </a:cubicBezTo>
                  <a:cubicBezTo>
                    <a:pt x="5" y="67"/>
                    <a:pt x="6" y="73"/>
                    <a:pt x="7" y="79"/>
                  </a:cubicBezTo>
                  <a:cubicBezTo>
                    <a:pt x="7" y="84"/>
                    <a:pt x="8" y="89"/>
                    <a:pt x="9" y="94"/>
                  </a:cubicBezTo>
                  <a:cubicBezTo>
                    <a:pt x="10" y="100"/>
                    <a:pt x="11" y="105"/>
                    <a:pt x="12" y="111"/>
                  </a:cubicBezTo>
                  <a:cubicBezTo>
                    <a:pt x="13" y="116"/>
                    <a:pt x="14" y="121"/>
                    <a:pt x="15" y="126"/>
                  </a:cubicBezTo>
                  <a:cubicBezTo>
                    <a:pt x="16" y="132"/>
                    <a:pt x="17" y="138"/>
                    <a:pt x="19" y="144"/>
                  </a:cubicBezTo>
                  <a:cubicBezTo>
                    <a:pt x="20" y="148"/>
                    <a:pt x="21" y="153"/>
                    <a:pt x="22" y="158"/>
                  </a:cubicBezTo>
                  <a:cubicBezTo>
                    <a:pt x="24" y="164"/>
                    <a:pt x="26" y="170"/>
                    <a:pt x="27" y="176"/>
                  </a:cubicBezTo>
                  <a:cubicBezTo>
                    <a:pt x="29" y="180"/>
                    <a:pt x="30" y="185"/>
                    <a:pt x="31" y="189"/>
                  </a:cubicBezTo>
                  <a:cubicBezTo>
                    <a:pt x="33" y="195"/>
                    <a:pt x="35" y="201"/>
                    <a:pt x="37" y="207"/>
                  </a:cubicBezTo>
                  <a:cubicBezTo>
                    <a:pt x="39" y="211"/>
                    <a:pt x="40" y="215"/>
                    <a:pt x="42" y="220"/>
                  </a:cubicBezTo>
                  <a:cubicBezTo>
                    <a:pt x="44" y="226"/>
                    <a:pt x="47" y="232"/>
                    <a:pt x="49" y="237"/>
                  </a:cubicBezTo>
                  <a:cubicBezTo>
                    <a:pt x="51" y="241"/>
                    <a:pt x="52" y="246"/>
                    <a:pt x="54" y="250"/>
                  </a:cubicBezTo>
                  <a:cubicBezTo>
                    <a:pt x="56" y="256"/>
                    <a:pt x="59" y="261"/>
                    <a:pt x="62" y="267"/>
                  </a:cubicBezTo>
                  <a:cubicBezTo>
                    <a:pt x="64" y="271"/>
                    <a:pt x="65" y="275"/>
                    <a:pt x="67" y="279"/>
                  </a:cubicBezTo>
                  <a:cubicBezTo>
                    <a:pt x="70" y="285"/>
                    <a:pt x="73" y="291"/>
                    <a:pt x="76" y="297"/>
                  </a:cubicBezTo>
                  <a:cubicBezTo>
                    <a:pt x="78" y="300"/>
                    <a:pt x="80" y="304"/>
                    <a:pt x="82" y="307"/>
                  </a:cubicBezTo>
                  <a:cubicBezTo>
                    <a:pt x="85" y="313"/>
                    <a:pt x="89" y="319"/>
                    <a:pt x="92" y="325"/>
                  </a:cubicBezTo>
                  <a:cubicBezTo>
                    <a:pt x="94" y="329"/>
                    <a:pt x="96" y="332"/>
                    <a:pt x="98" y="335"/>
                  </a:cubicBezTo>
                  <a:cubicBezTo>
                    <a:pt x="102" y="341"/>
                    <a:pt x="106" y="347"/>
                    <a:pt x="110" y="353"/>
                  </a:cubicBezTo>
                  <a:cubicBezTo>
                    <a:pt x="112" y="356"/>
                    <a:pt x="113" y="359"/>
                    <a:pt x="115" y="362"/>
                  </a:cubicBezTo>
                  <a:cubicBezTo>
                    <a:pt x="120" y="368"/>
                    <a:pt x="124" y="375"/>
                    <a:pt x="129" y="381"/>
                  </a:cubicBezTo>
                  <a:cubicBezTo>
                    <a:pt x="130" y="383"/>
                    <a:pt x="132" y="385"/>
                    <a:pt x="134" y="388"/>
                  </a:cubicBezTo>
                  <a:cubicBezTo>
                    <a:pt x="139" y="395"/>
                    <a:pt x="145" y="402"/>
                    <a:pt x="150" y="409"/>
                  </a:cubicBezTo>
                  <a:cubicBezTo>
                    <a:pt x="151" y="410"/>
                    <a:pt x="152" y="411"/>
                    <a:pt x="153" y="413"/>
                  </a:cubicBezTo>
                  <a:cubicBezTo>
                    <a:pt x="180" y="445"/>
                    <a:pt x="211" y="476"/>
                    <a:pt x="244" y="503"/>
                  </a:cubicBezTo>
                  <a:cubicBezTo>
                    <a:pt x="245" y="504"/>
                    <a:pt x="246" y="505"/>
                    <a:pt x="248" y="506"/>
                  </a:cubicBezTo>
                  <a:cubicBezTo>
                    <a:pt x="255" y="512"/>
                    <a:pt x="261" y="517"/>
                    <a:pt x="269" y="523"/>
                  </a:cubicBezTo>
                  <a:cubicBezTo>
                    <a:pt x="271" y="524"/>
                    <a:pt x="273" y="526"/>
                    <a:pt x="275" y="527"/>
                  </a:cubicBezTo>
                  <a:cubicBezTo>
                    <a:pt x="282" y="532"/>
                    <a:pt x="288" y="537"/>
                    <a:pt x="294" y="541"/>
                  </a:cubicBezTo>
                  <a:cubicBezTo>
                    <a:pt x="297" y="543"/>
                    <a:pt x="300" y="545"/>
                    <a:pt x="303" y="547"/>
                  </a:cubicBezTo>
                  <a:cubicBezTo>
                    <a:pt x="309" y="551"/>
                    <a:pt x="315" y="555"/>
                    <a:pt x="321" y="558"/>
                  </a:cubicBezTo>
                  <a:cubicBezTo>
                    <a:pt x="324" y="560"/>
                    <a:pt x="328" y="562"/>
                    <a:pt x="331" y="564"/>
                  </a:cubicBezTo>
                  <a:cubicBezTo>
                    <a:pt x="337" y="567"/>
                    <a:pt x="343" y="571"/>
                    <a:pt x="349" y="574"/>
                  </a:cubicBezTo>
                  <a:cubicBezTo>
                    <a:pt x="352" y="576"/>
                    <a:pt x="356" y="578"/>
                    <a:pt x="359" y="580"/>
                  </a:cubicBezTo>
                  <a:cubicBezTo>
                    <a:pt x="365" y="583"/>
                    <a:pt x="371" y="586"/>
                    <a:pt x="377" y="589"/>
                  </a:cubicBezTo>
                  <a:cubicBezTo>
                    <a:pt x="381" y="591"/>
                    <a:pt x="385" y="593"/>
                    <a:pt x="389" y="594"/>
                  </a:cubicBezTo>
                  <a:cubicBezTo>
                    <a:pt x="395" y="597"/>
                    <a:pt x="401" y="600"/>
                    <a:pt x="406" y="602"/>
                  </a:cubicBezTo>
                  <a:cubicBezTo>
                    <a:pt x="411" y="604"/>
                    <a:pt x="415" y="606"/>
                    <a:pt x="419" y="607"/>
                  </a:cubicBezTo>
                  <a:cubicBezTo>
                    <a:pt x="425" y="610"/>
                    <a:pt x="430" y="612"/>
                    <a:pt x="436" y="614"/>
                  </a:cubicBezTo>
                  <a:cubicBezTo>
                    <a:pt x="441" y="616"/>
                    <a:pt x="445" y="617"/>
                    <a:pt x="449" y="619"/>
                  </a:cubicBezTo>
                  <a:cubicBezTo>
                    <a:pt x="455" y="621"/>
                    <a:pt x="461" y="623"/>
                    <a:pt x="467" y="625"/>
                  </a:cubicBezTo>
                  <a:cubicBezTo>
                    <a:pt x="471" y="626"/>
                    <a:pt x="476" y="628"/>
                    <a:pt x="481" y="629"/>
                  </a:cubicBezTo>
                  <a:cubicBezTo>
                    <a:pt x="486" y="631"/>
                    <a:pt x="492" y="632"/>
                    <a:pt x="498" y="634"/>
                  </a:cubicBezTo>
                  <a:cubicBezTo>
                    <a:pt x="503" y="635"/>
                    <a:pt x="508" y="636"/>
                    <a:pt x="512" y="637"/>
                  </a:cubicBezTo>
                  <a:cubicBezTo>
                    <a:pt x="518" y="639"/>
                    <a:pt x="524" y="640"/>
                    <a:pt x="530" y="642"/>
                  </a:cubicBezTo>
                  <a:cubicBezTo>
                    <a:pt x="535" y="643"/>
                    <a:pt x="540" y="644"/>
                    <a:pt x="545" y="644"/>
                  </a:cubicBezTo>
                  <a:cubicBezTo>
                    <a:pt x="551" y="646"/>
                    <a:pt x="556" y="647"/>
                    <a:pt x="562" y="648"/>
                  </a:cubicBezTo>
                  <a:cubicBezTo>
                    <a:pt x="567" y="648"/>
                    <a:pt x="572" y="649"/>
                    <a:pt x="577" y="650"/>
                  </a:cubicBezTo>
                  <a:cubicBezTo>
                    <a:pt x="583" y="651"/>
                    <a:pt x="589" y="651"/>
                    <a:pt x="595" y="652"/>
                  </a:cubicBezTo>
                  <a:cubicBezTo>
                    <a:pt x="601" y="653"/>
                    <a:pt x="606" y="653"/>
                    <a:pt x="611" y="654"/>
                  </a:cubicBezTo>
                  <a:cubicBezTo>
                    <a:pt x="617" y="654"/>
                    <a:pt x="623" y="655"/>
                    <a:pt x="629" y="655"/>
                  </a:cubicBezTo>
                  <a:cubicBezTo>
                    <a:pt x="634" y="655"/>
                    <a:pt x="639" y="655"/>
                    <a:pt x="645" y="656"/>
                  </a:cubicBezTo>
                  <a:cubicBezTo>
                    <a:pt x="648" y="656"/>
                    <a:pt x="652" y="656"/>
                    <a:pt x="656" y="656"/>
                  </a:cubicBezTo>
                  <a:lnTo>
                    <a:pt x="656" y="103"/>
                  </a:lnTo>
                  <a:cubicBezTo>
                    <a:pt x="601" y="97"/>
                    <a:pt x="557" y="54"/>
                    <a:pt x="5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1E608EAC-0282-4857-814D-87BADDE9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379"/>
              <a:ext cx="198" cy="198"/>
            </a:xfrm>
            <a:custGeom>
              <a:avLst/>
              <a:gdLst>
                <a:gd name="T0" fmla="*/ 658 w 658"/>
                <a:gd name="T1" fmla="*/ 1 h 656"/>
                <a:gd name="T2" fmla="*/ 102 w 658"/>
                <a:gd name="T3" fmla="*/ 0 h 656"/>
                <a:gd name="T4" fmla="*/ 0 w 658"/>
                <a:gd name="T5" fmla="*/ 103 h 656"/>
                <a:gd name="T6" fmla="*/ 0 w 658"/>
                <a:gd name="T7" fmla="*/ 656 h 656"/>
                <a:gd name="T8" fmla="*/ 658 w 658"/>
                <a:gd name="T9" fmla="*/ 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656">
                  <a:moveTo>
                    <a:pt x="658" y="1"/>
                  </a:moveTo>
                  <a:lnTo>
                    <a:pt x="102" y="0"/>
                  </a:lnTo>
                  <a:cubicBezTo>
                    <a:pt x="96" y="55"/>
                    <a:pt x="54" y="97"/>
                    <a:pt x="0" y="103"/>
                  </a:cubicBezTo>
                  <a:lnTo>
                    <a:pt x="0" y="656"/>
                  </a:lnTo>
                  <a:cubicBezTo>
                    <a:pt x="360" y="649"/>
                    <a:pt x="651" y="359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55C56F2D-BCA4-4B40-A30C-295B0EDAC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172"/>
              <a:ext cx="198" cy="199"/>
            </a:xfrm>
            <a:custGeom>
              <a:avLst/>
              <a:gdLst>
                <a:gd name="T0" fmla="*/ 656 w 656"/>
                <a:gd name="T1" fmla="*/ 553 h 657"/>
                <a:gd name="T2" fmla="*/ 644 w 656"/>
                <a:gd name="T3" fmla="*/ 0 h 657"/>
                <a:gd name="T4" fmla="*/ 611 w 656"/>
                <a:gd name="T5" fmla="*/ 2 h 657"/>
                <a:gd name="T6" fmla="*/ 577 w 656"/>
                <a:gd name="T7" fmla="*/ 6 h 657"/>
                <a:gd name="T8" fmla="*/ 544 w 656"/>
                <a:gd name="T9" fmla="*/ 11 h 657"/>
                <a:gd name="T10" fmla="*/ 512 w 656"/>
                <a:gd name="T11" fmla="*/ 18 h 657"/>
                <a:gd name="T12" fmla="*/ 480 w 656"/>
                <a:gd name="T13" fmla="*/ 27 h 657"/>
                <a:gd name="T14" fmla="*/ 449 w 656"/>
                <a:gd name="T15" fmla="*/ 37 h 657"/>
                <a:gd name="T16" fmla="*/ 419 w 656"/>
                <a:gd name="T17" fmla="*/ 48 h 657"/>
                <a:gd name="T18" fmla="*/ 389 w 656"/>
                <a:gd name="T19" fmla="*/ 61 h 657"/>
                <a:gd name="T20" fmla="*/ 360 w 656"/>
                <a:gd name="T21" fmla="*/ 76 h 657"/>
                <a:gd name="T22" fmla="*/ 332 w 656"/>
                <a:gd name="T23" fmla="*/ 91 h 657"/>
                <a:gd name="T24" fmla="*/ 304 w 656"/>
                <a:gd name="T25" fmla="*/ 109 h 657"/>
                <a:gd name="T26" fmla="*/ 277 w 656"/>
                <a:gd name="T27" fmla="*/ 127 h 657"/>
                <a:gd name="T28" fmla="*/ 251 w 656"/>
                <a:gd name="T29" fmla="*/ 147 h 657"/>
                <a:gd name="T30" fmla="*/ 224 w 656"/>
                <a:gd name="T31" fmla="*/ 170 h 657"/>
                <a:gd name="T32" fmla="*/ 174 w 656"/>
                <a:gd name="T33" fmla="*/ 219 h 657"/>
                <a:gd name="T34" fmla="*/ 153 w 656"/>
                <a:gd name="T35" fmla="*/ 243 h 657"/>
                <a:gd name="T36" fmla="*/ 134 w 656"/>
                <a:gd name="T37" fmla="*/ 268 h 657"/>
                <a:gd name="T38" fmla="*/ 115 w 656"/>
                <a:gd name="T39" fmla="*/ 294 h 657"/>
                <a:gd name="T40" fmla="*/ 98 w 656"/>
                <a:gd name="T41" fmla="*/ 321 h 657"/>
                <a:gd name="T42" fmla="*/ 82 w 656"/>
                <a:gd name="T43" fmla="*/ 349 h 657"/>
                <a:gd name="T44" fmla="*/ 67 w 656"/>
                <a:gd name="T45" fmla="*/ 377 h 657"/>
                <a:gd name="T46" fmla="*/ 54 w 656"/>
                <a:gd name="T47" fmla="*/ 407 h 657"/>
                <a:gd name="T48" fmla="*/ 42 w 656"/>
                <a:gd name="T49" fmla="*/ 437 h 657"/>
                <a:gd name="T50" fmla="*/ 31 w 656"/>
                <a:gd name="T51" fmla="*/ 467 h 657"/>
                <a:gd name="T52" fmla="*/ 22 w 656"/>
                <a:gd name="T53" fmla="*/ 499 h 657"/>
                <a:gd name="T54" fmla="*/ 15 w 656"/>
                <a:gd name="T55" fmla="*/ 531 h 657"/>
                <a:gd name="T56" fmla="*/ 9 w 656"/>
                <a:gd name="T57" fmla="*/ 563 h 657"/>
                <a:gd name="T58" fmla="*/ 4 w 656"/>
                <a:gd name="T59" fmla="*/ 597 h 657"/>
                <a:gd name="T60" fmla="*/ 1 w 656"/>
                <a:gd name="T61" fmla="*/ 630 h 657"/>
                <a:gd name="T62" fmla="*/ 0 w 656"/>
                <a:gd name="T63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57">
                  <a:moveTo>
                    <a:pt x="551" y="657"/>
                  </a:moveTo>
                  <a:cubicBezTo>
                    <a:pt x="557" y="602"/>
                    <a:pt x="601" y="559"/>
                    <a:pt x="656" y="553"/>
                  </a:cubicBezTo>
                  <a:lnTo>
                    <a:pt x="656" y="0"/>
                  </a:lnTo>
                  <a:cubicBezTo>
                    <a:pt x="652" y="0"/>
                    <a:pt x="648" y="0"/>
                    <a:pt x="644" y="0"/>
                  </a:cubicBezTo>
                  <a:cubicBezTo>
                    <a:pt x="639" y="0"/>
                    <a:pt x="634" y="0"/>
                    <a:pt x="629" y="1"/>
                  </a:cubicBezTo>
                  <a:cubicBezTo>
                    <a:pt x="623" y="1"/>
                    <a:pt x="617" y="2"/>
                    <a:pt x="611" y="2"/>
                  </a:cubicBezTo>
                  <a:cubicBezTo>
                    <a:pt x="606" y="3"/>
                    <a:pt x="601" y="3"/>
                    <a:pt x="595" y="4"/>
                  </a:cubicBezTo>
                  <a:cubicBezTo>
                    <a:pt x="589" y="4"/>
                    <a:pt x="583" y="5"/>
                    <a:pt x="577" y="6"/>
                  </a:cubicBezTo>
                  <a:cubicBezTo>
                    <a:pt x="572" y="7"/>
                    <a:pt x="567" y="7"/>
                    <a:pt x="563" y="8"/>
                  </a:cubicBezTo>
                  <a:cubicBezTo>
                    <a:pt x="556" y="9"/>
                    <a:pt x="550" y="10"/>
                    <a:pt x="544" y="11"/>
                  </a:cubicBezTo>
                  <a:cubicBezTo>
                    <a:pt x="540" y="12"/>
                    <a:pt x="535" y="13"/>
                    <a:pt x="530" y="14"/>
                  </a:cubicBezTo>
                  <a:cubicBezTo>
                    <a:pt x="524" y="15"/>
                    <a:pt x="518" y="17"/>
                    <a:pt x="512" y="18"/>
                  </a:cubicBezTo>
                  <a:cubicBezTo>
                    <a:pt x="507" y="19"/>
                    <a:pt x="503" y="20"/>
                    <a:pt x="498" y="22"/>
                  </a:cubicBezTo>
                  <a:cubicBezTo>
                    <a:pt x="492" y="23"/>
                    <a:pt x="486" y="25"/>
                    <a:pt x="480" y="27"/>
                  </a:cubicBezTo>
                  <a:cubicBezTo>
                    <a:pt x="476" y="28"/>
                    <a:pt x="471" y="29"/>
                    <a:pt x="467" y="31"/>
                  </a:cubicBezTo>
                  <a:cubicBezTo>
                    <a:pt x="461" y="33"/>
                    <a:pt x="455" y="35"/>
                    <a:pt x="449" y="37"/>
                  </a:cubicBezTo>
                  <a:cubicBezTo>
                    <a:pt x="445" y="38"/>
                    <a:pt x="441" y="40"/>
                    <a:pt x="436" y="41"/>
                  </a:cubicBezTo>
                  <a:cubicBezTo>
                    <a:pt x="430" y="44"/>
                    <a:pt x="425" y="46"/>
                    <a:pt x="419" y="48"/>
                  </a:cubicBezTo>
                  <a:cubicBezTo>
                    <a:pt x="415" y="50"/>
                    <a:pt x="411" y="52"/>
                    <a:pt x="406" y="53"/>
                  </a:cubicBezTo>
                  <a:cubicBezTo>
                    <a:pt x="401" y="56"/>
                    <a:pt x="395" y="59"/>
                    <a:pt x="389" y="61"/>
                  </a:cubicBezTo>
                  <a:cubicBezTo>
                    <a:pt x="385" y="63"/>
                    <a:pt x="381" y="65"/>
                    <a:pt x="377" y="67"/>
                  </a:cubicBezTo>
                  <a:cubicBezTo>
                    <a:pt x="371" y="70"/>
                    <a:pt x="366" y="73"/>
                    <a:pt x="360" y="76"/>
                  </a:cubicBezTo>
                  <a:cubicBezTo>
                    <a:pt x="356" y="78"/>
                    <a:pt x="352" y="80"/>
                    <a:pt x="349" y="82"/>
                  </a:cubicBezTo>
                  <a:cubicBezTo>
                    <a:pt x="343" y="85"/>
                    <a:pt x="337" y="88"/>
                    <a:pt x="332" y="91"/>
                  </a:cubicBezTo>
                  <a:cubicBezTo>
                    <a:pt x="328" y="93"/>
                    <a:pt x="325" y="95"/>
                    <a:pt x="321" y="98"/>
                  </a:cubicBezTo>
                  <a:cubicBezTo>
                    <a:pt x="315" y="101"/>
                    <a:pt x="310" y="105"/>
                    <a:pt x="304" y="109"/>
                  </a:cubicBezTo>
                  <a:cubicBezTo>
                    <a:pt x="301" y="111"/>
                    <a:pt x="297" y="113"/>
                    <a:pt x="294" y="115"/>
                  </a:cubicBezTo>
                  <a:cubicBezTo>
                    <a:pt x="288" y="119"/>
                    <a:pt x="283" y="123"/>
                    <a:pt x="277" y="127"/>
                  </a:cubicBezTo>
                  <a:cubicBezTo>
                    <a:pt x="274" y="129"/>
                    <a:pt x="271" y="131"/>
                    <a:pt x="268" y="133"/>
                  </a:cubicBezTo>
                  <a:cubicBezTo>
                    <a:pt x="262" y="138"/>
                    <a:pt x="257" y="143"/>
                    <a:pt x="251" y="147"/>
                  </a:cubicBezTo>
                  <a:cubicBezTo>
                    <a:pt x="248" y="149"/>
                    <a:pt x="246" y="151"/>
                    <a:pt x="243" y="153"/>
                  </a:cubicBezTo>
                  <a:cubicBezTo>
                    <a:pt x="237" y="159"/>
                    <a:pt x="230" y="165"/>
                    <a:pt x="224" y="170"/>
                  </a:cubicBezTo>
                  <a:cubicBezTo>
                    <a:pt x="222" y="172"/>
                    <a:pt x="221" y="173"/>
                    <a:pt x="219" y="174"/>
                  </a:cubicBezTo>
                  <a:cubicBezTo>
                    <a:pt x="204" y="188"/>
                    <a:pt x="189" y="204"/>
                    <a:pt x="174" y="219"/>
                  </a:cubicBezTo>
                  <a:cubicBezTo>
                    <a:pt x="173" y="221"/>
                    <a:pt x="171" y="223"/>
                    <a:pt x="169" y="225"/>
                  </a:cubicBezTo>
                  <a:cubicBezTo>
                    <a:pt x="164" y="231"/>
                    <a:pt x="159" y="237"/>
                    <a:pt x="153" y="243"/>
                  </a:cubicBezTo>
                  <a:cubicBezTo>
                    <a:pt x="151" y="246"/>
                    <a:pt x="149" y="249"/>
                    <a:pt x="147" y="252"/>
                  </a:cubicBezTo>
                  <a:cubicBezTo>
                    <a:pt x="142" y="258"/>
                    <a:pt x="138" y="263"/>
                    <a:pt x="134" y="268"/>
                  </a:cubicBezTo>
                  <a:cubicBezTo>
                    <a:pt x="131" y="272"/>
                    <a:pt x="129" y="275"/>
                    <a:pt x="126" y="279"/>
                  </a:cubicBezTo>
                  <a:cubicBezTo>
                    <a:pt x="123" y="284"/>
                    <a:pt x="119" y="289"/>
                    <a:pt x="115" y="294"/>
                  </a:cubicBezTo>
                  <a:cubicBezTo>
                    <a:pt x="113" y="298"/>
                    <a:pt x="110" y="302"/>
                    <a:pt x="108" y="306"/>
                  </a:cubicBezTo>
                  <a:cubicBezTo>
                    <a:pt x="105" y="311"/>
                    <a:pt x="101" y="316"/>
                    <a:pt x="98" y="321"/>
                  </a:cubicBezTo>
                  <a:cubicBezTo>
                    <a:pt x="96" y="325"/>
                    <a:pt x="93" y="329"/>
                    <a:pt x="91" y="334"/>
                  </a:cubicBezTo>
                  <a:cubicBezTo>
                    <a:pt x="88" y="339"/>
                    <a:pt x="85" y="344"/>
                    <a:pt x="82" y="349"/>
                  </a:cubicBezTo>
                  <a:cubicBezTo>
                    <a:pt x="80" y="353"/>
                    <a:pt x="78" y="358"/>
                    <a:pt x="75" y="362"/>
                  </a:cubicBezTo>
                  <a:cubicBezTo>
                    <a:pt x="73" y="367"/>
                    <a:pt x="70" y="372"/>
                    <a:pt x="67" y="377"/>
                  </a:cubicBezTo>
                  <a:cubicBezTo>
                    <a:pt x="65" y="382"/>
                    <a:pt x="63" y="386"/>
                    <a:pt x="61" y="391"/>
                  </a:cubicBezTo>
                  <a:cubicBezTo>
                    <a:pt x="59" y="396"/>
                    <a:pt x="56" y="401"/>
                    <a:pt x="54" y="407"/>
                  </a:cubicBezTo>
                  <a:cubicBezTo>
                    <a:pt x="52" y="411"/>
                    <a:pt x="50" y="416"/>
                    <a:pt x="48" y="421"/>
                  </a:cubicBezTo>
                  <a:cubicBezTo>
                    <a:pt x="46" y="426"/>
                    <a:pt x="44" y="431"/>
                    <a:pt x="42" y="437"/>
                  </a:cubicBezTo>
                  <a:cubicBezTo>
                    <a:pt x="40" y="442"/>
                    <a:pt x="39" y="446"/>
                    <a:pt x="37" y="451"/>
                  </a:cubicBezTo>
                  <a:cubicBezTo>
                    <a:pt x="35" y="457"/>
                    <a:pt x="33" y="462"/>
                    <a:pt x="31" y="467"/>
                  </a:cubicBezTo>
                  <a:cubicBezTo>
                    <a:pt x="30" y="472"/>
                    <a:pt x="29" y="477"/>
                    <a:pt x="27" y="482"/>
                  </a:cubicBezTo>
                  <a:cubicBezTo>
                    <a:pt x="25" y="488"/>
                    <a:pt x="24" y="493"/>
                    <a:pt x="22" y="499"/>
                  </a:cubicBezTo>
                  <a:cubicBezTo>
                    <a:pt x="21" y="504"/>
                    <a:pt x="20" y="509"/>
                    <a:pt x="19" y="514"/>
                  </a:cubicBezTo>
                  <a:cubicBezTo>
                    <a:pt x="17" y="520"/>
                    <a:pt x="16" y="525"/>
                    <a:pt x="15" y="531"/>
                  </a:cubicBezTo>
                  <a:cubicBezTo>
                    <a:pt x="14" y="536"/>
                    <a:pt x="13" y="541"/>
                    <a:pt x="12" y="546"/>
                  </a:cubicBezTo>
                  <a:cubicBezTo>
                    <a:pt x="11" y="552"/>
                    <a:pt x="10" y="558"/>
                    <a:pt x="9" y="563"/>
                  </a:cubicBezTo>
                  <a:cubicBezTo>
                    <a:pt x="8" y="569"/>
                    <a:pt x="7" y="574"/>
                    <a:pt x="6" y="579"/>
                  </a:cubicBezTo>
                  <a:cubicBezTo>
                    <a:pt x="6" y="585"/>
                    <a:pt x="5" y="591"/>
                    <a:pt x="4" y="597"/>
                  </a:cubicBezTo>
                  <a:cubicBezTo>
                    <a:pt x="4" y="602"/>
                    <a:pt x="3" y="607"/>
                    <a:pt x="3" y="612"/>
                  </a:cubicBezTo>
                  <a:cubicBezTo>
                    <a:pt x="2" y="618"/>
                    <a:pt x="2" y="624"/>
                    <a:pt x="1" y="630"/>
                  </a:cubicBezTo>
                  <a:cubicBezTo>
                    <a:pt x="1" y="635"/>
                    <a:pt x="1" y="641"/>
                    <a:pt x="1" y="646"/>
                  </a:cubicBezTo>
                  <a:cubicBezTo>
                    <a:pt x="1" y="650"/>
                    <a:pt x="0" y="653"/>
                    <a:pt x="0" y="657"/>
                  </a:cubicBezTo>
                  <a:lnTo>
                    <a:pt x="551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37150466-8F39-4BD1-9C0B-52285EFAB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" y="1236"/>
              <a:ext cx="250" cy="241"/>
            </a:xfrm>
            <a:custGeom>
              <a:avLst/>
              <a:gdLst>
                <a:gd name="T0" fmla="*/ 610 w 827"/>
                <a:gd name="T1" fmla="*/ 401 h 798"/>
                <a:gd name="T2" fmla="*/ 610 w 827"/>
                <a:gd name="T3" fmla="*/ 399 h 798"/>
                <a:gd name="T4" fmla="*/ 413 w 827"/>
                <a:gd name="T5" fmla="*/ 191 h 798"/>
                <a:gd name="T6" fmla="*/ 219 w 827"/>
                <a:gd name="T7" fmla="*/ 397 h 798"/>
                <a:gd name="T8" fmla="*/ 219 w 827"/>
                <a:gd name="T9" fmla="*/ 399 h 798"/>
                <a:gd name="T10" fmla="*/ 415 w 827"/>
                <a:gd name="T11" fmla="*/ 606 h 798"/>
                <a:gd name="T12" fmla="*/ 610 w 827"/>
                <a:gd name="T13" fmla="*/ 401 h 798"/>
                <a:gd name="T14" fmla="*/ 0 w 827"/>
                <a:gd name="T15" fmla="*/ 401 h 798"/>
                <a:gd name="T16" fmla="*/ 0 w 827"/>
                <a:gd name="T17" fmla="*/ 399 h 798"/>
                <a:gd name="T18" fmla="*/ 415 w 827"/>
                <a:gd name="T19" fmla="*/ 0 h 798"/>
                <a:gd name="T20" fmla="*/ 827 w 827"/>
                <a:gd name="T21" fmla="*/ 397 h 798"/>
                <a:gd name="T22" fmla="*/ 827 w 827"/>
                <a:gd name="T23" fmla="*/ 399 h 798"/>
                <a:gd name="T24" fmla="*/ 413 w 827"/>
                <a:gd name="T25" fmla="*/ 798 h 798"/>
                <a:gd name="T26" fmla="*/ 0 w 827"/>
                <a:gd name="T27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7" h="798">
                  <a:moveTo>
                    <a:pt x="610" y="401"/>
                  </a:moveTo>
                  <a:lnTo>
                    <a:pt x="610" y="399"/>
                  </a:lnTo>
                  <a:cubicBezTo>
                    <a:pt x="610" y="288"/>
                    <a:pt x="530" y="191"/>
                    <a:pt x="413" y="191"/>
                  </a:cubicBezTo>
                  <a:cubicBezTo>
                    <a:pt x="297" y="191"/>
                    <a:pt x="219" y="286"/>
                    <a:pt x="219" y="397"/>
                  </a:cubicBezTo>
                  <a:lnTo>
                    <a:pt x="219" y="399"/>
                  </a:lnTo>
                  <a:cubicBezTo>
                    <a:pt x="219" y="510"/>
                    <a:pt x="299" y="606"/>
                    <a:pt x="415" y="606"/>
                  </a:cubicBezTo>
                  <a:cubicBezTo>
                    <a:pt x="532" y="606"/>
                    <a:pt x="610" y="512"/>
                    <a:pt x="610" y="401"/>
                  </a:cubicBezTo>
                  <a:close/>
                  <a:moveTo>
                    <a:pt x="0" y="401"/>
                  </a:moveTo>
                  <a:lnTo>
                    <a:pt x="0" y="399"/>
                  </a:lnTo>
                  <a:cubicBezTo>
                    <a:pt x="0" y="178"/>
                    <a:pt x="178" y="0"/>
                    <a:pt x="415" y="0"/>
                  </a:cubicBezTo>
                  <a:cubicBezTo>
                    <a:pt x="652" y="0"/>
                    <a:pt x="827" y="176"/>
                    <a:pt x="827" y="397"/>
                  </a:cubicBezTo>
                  <a:lnTo>
                    <a:pt x="827" y="399"/>
                  </a:lnTo>
                  <a:cubicBezTo>
                    <a:pt x="827" y="619"/>
                    <a:pt x="650" y="798"/>
                    <a:pt x="413" y="798"/>
                  </a:cubicBezTo>
                  <a:cubicBezTo>
                    <a:pt x="176" y="798"/>
                    <a:pt x="0" y="621"/>
                    <a:pt x="0" y="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A1D9B60B-0C66-4996-B6AE-46B49005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237"/>
              <a:ext cx="202" cy="240"/>
            </a:xfrm>
            <a:custGeom>
              <a:avLst/>
              <a:gdLst>
                <a:gd name="T0" fmla="*/ 0 w 670"/>
                <a:gd name="T1" fmla="*/ 667 h 794"/>
                <a:gd name="T2" fmla="*/ 118 w 670"/>
                <a:gd name="T3" fmla="*/ 525 h 794"/>
                <a:gd name="T4" fmla="*/ 367 w 670"/>
                <a:gd name="T5" fmla="*/ 617 h 794"/>
                <a:gd name="T6" fmla="*/ 455 w 670"/>
                <a:gd name="T7" fmla="*/ 565 h 794"/>
                <a:gd name="T8" fmla="*/ 455 w 670"/>
                <a:gd name="T9" fmla="*/ 562 h 794"/>
                <a:gd name="T10" fmla="*/ 326 w 670"/>
                <a:gd name="T11" fmla="*/ 489 h 794"/>
                <a:gd name="T12" fmla="*/ 36 w 670"/>
                <a:gd name="T13" fmla="*/ 248 h 794"/>
                <a:gd name="T14" fmla="*/ 36 w 670"/>
                <a:gd name="T15" fmla="*/ 245 h 794"/>
                <a:gd name="T16" fmla="*/ 333 w 670"/>
                <a:gd name="T17" fmla="*/ 0 h 794"/>
                <a:gd name="T18" fmla="*/ 649 w 670"/>
                <a:gd name="T19" fmla="*/ 102 h 794"/>
                <a:gd name="T20" fmla="*/ 543 w 670"/>
                <a:gd name="T21" fmla="*/ 252 h 794"/>
                <a:gd name="T22" fmla="*/ 328 w 670"/>
                <a:gd name="T23" fmla="*/ 176 h 794"/>
                <a:gd name="T24" fmla="*/ 251 w 670"/>
                <a:gd name="T25" fmla="*/ 226 h 794"/>
                <a:gd name="T26" fmla="*/ 251 w 670"/>
                <a:gd name="T27" fmla="*/ 228 h 794"/>
                <a:gd name="T28" fmla="*/ 384 w 670"/>
                <a:gd name="T29" fmla="*/ 302 h 794"/>
                <a:gd name="T30" fmla="*/ 670 w 670"/>
                <a:gd name="T31" fmla="*/ 542 h 794"/>
                <a:gd name="T32" fmla="*/ 670 w 670"/>
                <a:gd name="T33" fmla="*/ 544 h 794"/>
                <a:gd name="T34" fmla="*/ 360 w 670"/>
                <a:gd name="T35" fmla="*/ 794 h 794"/>
                <a:gd name="T36" fmla="*/ 0 w 670"/>
                <a:gd name="T37" fmla="*/ 667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794">
                  <a:moveTo>
                    <a:pt x="0" y="667"/>
                  </a:moveTo>
                  <a:lnTo>
                    <a:pt x="118" y="525"/>
                  </a:lnTo>
                  <a:cubicBezTo>
                    <a:pt x="194" y="585"/>
                    <a:pt x="279" y="617"/>
                    <a:pt x="367" y="617"/>
                  </a:cubicBezTo>
                  <a:cubicBezTo>
                    <a:pt x="424" y="617"/>
                    <a:pt x="455" y="597"/>
                    <a:pt x="455" y="565"/>
                  </a:cubicBezTo>
                  <a:lnTo>
                    <a:pt x="455" y="562"/>
                  </a:lnTo>
                  <a:cubicBezTo>
                    <a:pt x="455" y="531"/>
                    <a:pt x="430" y="513"/>
                    <a:pt x="326" y="489"/>
                  </a:cubicBezTo>
                  <a:cubicBezTo>
                    <a:pt x="162" y="452"/>
                    <a:pt x="36" y="406"/>
                    <a:pt x="36" y="248"/>
                  </a:cubicBezTo>
                  <a:lnTo>
                    <a:pt x="36" y="245"/>
                  </a:lnTo>
                  <a:cubicBezTo>
                    <a:pt x="36" y="103"/>
                    <a:pt x="149" y="0"/>
                    <a:pt x="333" y="0"/>
                  </a:cubicBezTo>
                  <a:cubicBezTo>
                    <a:pt x="464" y="0"/>
                    <a:pt x="566" y="35"/>
                    <a:pt x="649" y="102"/>
                  </a:cubicBezTo>
                  <a:lnTo>
                    <a:pt x="543" y="252"/>
                  </a:lnTo>
                  <a:cubicBezTo>
                    <a:pt x="473" y="203"/>
                    <a:pt x="396" y="176"/>
                    <a:pt x="328" y="176"/>
                  </a:cubicBezTo>
                  <a:cubicBezTo>
                    <a:pt x="276" y="176"/>
                    <a:pt x="251" y="198"/>
                    <a:pt x="251" y="226"/>
                  </a:cubicBezTo>
                  <a:lnTo>
                    <a:pt x="251" y="228"/>
                  </a:lnTo>
                  <a:cubicBezTo>
                    <a:pt x="251" y="263"/>
                    <a:pt x="277" y="278"/>
                    <a:pt x="384" y="302"/>
                  </a:cubicBezTo>
                  <a:cubicBezTo>
                    <a:pt x="560" y="341"/>
                    <a:pt x="670" y="398"/>
                    <a:pt x="670" y="542"/>
                  </a:cubicBezTo>
                  <a:lnTo>
                    <a:pt x="670" y="544"/>
                  </a:lnTo>
                  <a:cubicBezTo>
                    <a:pt x="670" y="700"/>
                    <a:pt x="546" y="794"/>
                    <a:pt x="360" y="794"/>
                  </a:cubicBezTo>
                  <a:cubicBezTo>
                    <a:pt x="224" y="794"/>
                    <a:pt x="94" y="751"/>
                    <a:pt x="0" y="6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1AE0871B-6B8F-440A-BC0E-53419F3E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1240"/>
              <a:ext cx="360" cy="234"/>
            </a:xfrm>
            <a:custGeom>
              <a:avLst/>
              <a:gdLst>
                <a:gd name="T0" fmla="*/ 0 w 360"/>
                <a:gd name="T1" fmla="*/ 1 h 234"/>
                <a:gd name="T2" fmla="*/ 68 w 360"/>
                <a:gd name="T3" fmla="*/ 1 h 234"/>
                <a:gd name="T4" fmla="*/ 108 w 360"/>
                <a:gd name="T5" fmla="*/ 135 h 234"/>
                <a:gd name="T6" fmla="*/ 153 w 360"/>
                <a:gd name="T7" fmla="*/ 0 h 234"/>
                <a:gd name="T8" fmla="*/ 208 w 360"/>
                <a:gd name="T9" fmla="*/ 0 h 234"/>
                <a:gd name="T10" fmla="*/ 253 w 360"/>
                <a:gd name="T11" fmla="*/ 135 h 234"/>
                <a:gd name="T12" fmla="*/ 294 w 360"/>
                <a:gd name="T13" fmla="*/ 1 h 234"/>
                <a:gd name="T14" fmla="*/ 360 w 360"/>
                <a:gd name="T15" fmla="*/ 1 h 234"/>
                <a:gd name="T16" fmla="*/ 282 w 360"/>
                <a:gd name="T17" fmla="*/ 234 h 234"/>
                <a:gd name="T18" fmla="*/ 226 w 360"/>
                <a:gd name="T19" fmla="*/ 234 h 234"/>
                <a:gd name="T20" fmla="*/ 180 w 360"/>
                <a:gd name="T21" fmla="*/ 101 h 234"/>
                <a:gd name="T22" fmla="*/ 134 w 360"/>
                <a:gd name="T23" fmla="*/ 234 h 234"/>
                <a:gd name="T24" fmla="*/ 78 w 360"/>
                <a:gd name="T25" fmla="*/ 234 h 234"/>
                <a:gd name="T26" fmla="*/ 0 w 360"/>
                <a:gd name="T2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234">
                  <a:moveTo>
                    <a:pt x="0" y="1"/>
                  </a:moveTo>
                  <a:lnTo>
                    <a:pt x="68" y="1"/>
                  </a:lnTo>
                  <a:lnTo>
                    <a:pt x="108" y="135"/>
                  </a:lnTo>
                  <a:lnTo>
                    <a:pt x="153" y="0"/>
                  </a:lnTo>
                  <a:lnTo>
                    <a:pt x="208" y="0"/>
                  </a:lnTo>
                  <a:lnTo>
                    <a:pt x="253" y="135"/>
                  </a:lnTo>
                  <a:lnTo>
                    <a:pt x="294" y="1"/>
                  </a:lnTo>
                  <a:lnTo>
                    <a:pt x="360" y="1"/>
                  </a:lnTo>
                  <a:lnTo>
                    <a:pt x="282" y="234"/>
                  </a:lnTo>
                  <a:lnTo>
                    <a:pt x="226" y="234"/>
                  </a:lnTo>
                  <a:lnTo>
                    <a:pt x="180" y="101"/>
                  </a:lnTo>
                  <a:lnTo>
                    <a:pt x="134" y="234"/>
                  </a:lnTo>
                  <a:lnTo>
                    <a:pt x="78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BAF0D645-FDD1-455C-A72E-4E47C9716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7" y="1239"/>
              <a:ext cx="259" cy="234"/>
            </a:xfrm>
            <a:custGeom>
              <a:avLst/>
              <a:gdLst>
                <a:gd name="T0" fmla="*/ 513 w 859"/>
                <a:gd name="T1" fmla="*/ 471 h 774"/>
                <a:gd name="T2" fmla="*/ 428 w 859"/>
                <a:gd name="T3" fmla="*/ 253 h 774"/>
                <a:gd name="T4" fmla="*/ 341 w 859"/>
                <a:gd name="T5" fmla="*/ 471 h 774"/>
                <a:gd name="T6" fmla="*/ 513 w 859"/>
                <a:gd name="T7" fmla="*/ 471 h 774"/>
                <a:gd name="T8" fmla="*/ 327 w 859"/>
                <a:gd name="T9" fmla="*/ 0 h 774"/>
                <a:gd name="T10" fmla="*/ 532 w 859"/>
                <a:gd name="T11" fmla="*/ 0 h 774"/>
                <a:gd name="T12" fmla="*/ 859 w 859"/>
                <a:gd name="T13" fmla="*/ 774 h 774"/>
                <a:gd name="T14" fmla="*/ 631 w 859"/>
                <a:gd name="T15" fmla="*/ 774 h 774"/>
                <a:gd name="T16" fmla="*/ 575 w 859"/>
                <a:gd name="T17" fmla="*/ 636 h 774"/>
                <a:gd name="T18" fmla="*/ 279 w 859"/>
                <a:gd name="T19" fmla="*/ 636 h 774"/>
                <a:gd name="T20" fmla="*/ 224 w 859"/>
                <a:gd name="T21" fmla="*/ 774 h 774"/>
                <a:gd name="T22" fmla="*/ 0 w 859"/>
                <a:gd name="T23" fmla="*/ 774 h 774"/>
                <a:gd name="T24" fmla="*/ 327 w 859"/>
                <a:gd name="T25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9" h="774">
                  <a:moveTo>
                    <a:pt x="513" y="471"/>
                  </a:moveTo>
                  <a:lnTo>
                    <a:pt x="428" y="253"/>
                  </a:lnTo>
                  <a:lnTo>
                    <a:pt x="341" y="471"/>
                  </a:lnTo>
                  <a:lnTo>
                    <a:pt x="513" y="471"/>
                  </a:lnTo>
                  <a:close/>
                  <a:moveTo>
                    <a:pt x="327" y="0"/>
                  </a:moveTo>
                  <a:lnTo>
                    <a:pt x="532" y="0"/>
                  </a:lnTo>
                  <a:lnTo>
                    <a:pt x="859" y="774"/>
                  </a:lnTo>
                  <a:lnTo>
                    <a:pt x="631" y="774"/>
                  </a:lnTo>
                  <a:lnTo>
                    <a:pt x="575" y="636"/>
                  </a:lnTo>
                  <a:lnTo>
                    <a:pt x="279" y="636"/>
                  </a:lnTo>
                  <a:lnTo>
                    <a:pt x="224" y="774"/>
                  </a:lnTo>
                  <a:lnTo>
                    <a:pt x="0" y="77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3599A900-A405-44B1-BF9F-B87F7DED5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" y="1241"/>
              <a:ext cx="176" cy="232"/>
            </a:xfrm>
            <a:custGeom>
              <a:avLst/>
              <a:gdLst>
                <a:gd name="T0" fmla="*/ 0 w 176"/>
                <a:gd name="T1" fmla="*/ 0 h 232"/>
                <a:gd name="T2" fmla="*/ 64 w 176"/>
                <a:gd name="T3" fmla="*/ 0 h 232"/>
                <a:gd name="T4" fmla="*/ 64 w 176"/>
                <a:gd name="T5" fmla="*/ 175 h 232"/>
                <a:gd name="T6" fmla="*/ 176 w 176"/>
                <a:gd name="T7" fmla="*/ 175 h 232"/>
                <a:gd name="T8" fmla="*/ 176 w 176"/>
                <a:gd name="T9" fmla="*/ 232 h 232"/>
                <a:gd name="T10" fmla="*/ 0 w 176"/>
                <a:gd name="T11" fmla="*/ 232 h 232"/>
                <a:gd name="T12" fmla="*/ 0 w 176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32">
                  <a:moveTo>
                    <a:pt x="0" y="0"/>
                  </a:moveTo>
                  <a:lnTo>
                    <a:pt x="64" y="0"/>
                  </a:lnTo>
                  <a:lnTo>
                    <a:pt x="64" y="175"/>
                  </a:lnTo>
                  <a:lnTo>
                    <a:pt x="176" y="175"/>
                  </a:lnTo>
                  <a:lnTo>
                    <a:pt x="176" y="232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DDB7365B-3383-43CA-8DFD-96BD3367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6" y="1241"/>
              <a:ext cx="220" cy="232"/>
            </a:xfrm>
            <a:custGeom>
              <a:avLst/>
              <a:gdLst>
                <a:gd name="T0" fmla="*/ 299 w 729"/>
                <a:gd name="T1" fmla="*/ 579 h 768"/>
                <a:gd name="T2" fmla="*/ 511 w 729"/>
                <a:gd name="T3" fmla="*/ 385 h 768"/>
                <a:gd name="T4" fmla="*/ 511 w 729"/>
                <a:gd name="T5" fmla="*/ 383 h 768"/>
                <a:gd name="T6" fmla="*/ 299 w 729"/>
                <a:gd name="T7" fmla="*/ 189 h 768"/>
                <a:gd name="T8" fmla="*/ 213 w 729"/>
                <a:gd name="T9" fmla="*/ 189 h 768"/>
                <a:gd name="T10" fmla="*/ 213 w 729"/>
                <a:gd name="T11" fmla="*/ 579 h 768"/>
                <a:gd name="T12" fmla="*/ 299 w 729"/>
                <a:gd name="T13" fmla="*/ 579 h 768"/>
                <a:gd name="T14" fmla="*/ 0 w 729"/>
                <a:gd name="T15" fmla="*/ 0 h 768"/>
                <a:gd name="T16" fmla="*/ 296 w 729"/>
                <a:gd name="T17" fmla="*/ 0 h 768"/>
                <a:gd name="T18" fmla="*/ 729 w 729"/>
                <a:gd name="T19" fmla="*/ 379 h 768"/>
                <a:gd name="T20" fmla="*/ 729 w 729"/>
                <a:gd name="T21" fmla="*/ 382 h 768"/>
                <a:gd name="T22" fmla="*/ 292 w 729"/>
                <a:gd name="T23" fmla="*/ 768 h 768"/>
                <a:gd name="T24" fmla="*/ 0 w 729"/>
                <a:gd name="T25" fmla="*/ 768 h 768"/>
                <a:gd name="T26" fmla="*/ 0 w 729"/>
                <a:gd name="T2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9" h="768">
                  <a:moveTo>
                    <a:pt x="299" y="579"/>
                  </a:moveTo>
                  <a:cubicBezTo>
                    <a:pt x="427" y="579"/>
                    <a:pt x="511" y="509"/>
                    <a:pt x="511" y="385"/>
                  </a:cubicBezTo>
                  <a:lnTo>
                    <a:pt x="511" y="383"/>
                  </a:lnTo>
                  <a:cubicBezTo>
                    <a:pt x="511" y="260"/>
                    <a:pt x="427" y="189"/>
                    <a:pt x="299" y="189"/>
                  </a:cubicBezTo>
                  <a:lnTo>
                    <a:pt x="213" y="189"/>
                  </a:lnTo>
                  <a:lnTo>
                    <a:pt x="213" y="579"/>
                  </a:lnTo>
                  <a:lnTo>
                    <a:pt x="299" y="579"/>
                  </a:lnTo>
                  <a:close/>
                  <a:moveTo>
                    <a:pt x="0" y="0"/>
                  </a:moveTo>
                  <a:lnTo>
                    <a:pt x="296" y="0"/>
                  </a:lnTo>
                  <a:cubicBezTo>
                    <a:pt x="570" y="0"/>
                    <a:pt x="729" y="158"/>
                    <a:pt x="729" y="379"/>
                  </a:cubicBezTo>
                  <a:lnTo>
                    <a:pt x="729" y="382"/>
                  </a:lnTo>
                  <a:cubicBezTo>
                    <a:pt x="729" y="603"/>
                    <a:pt x="568" y="768"/>
                    <a:pt x="292" y="768"/>
                  </a:cubicBezTo>
                  <a:lnTo>
                    <a:pt x="0" y="76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5ECF3815-4BC1-4007-A843-44353FB78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3" y="1236"/>
              <a:ext cx="249" cy="241"/>
            </a:xfrm>
            <a:custGeom>
              <a:avLst/>
              <a:gdLst>
                <a:gd name="T0" fmla="*/ 610 w 827"/>
                <a:gd name="T1" fmla="*/ 401 h 798"/>
                <a:gd name="T2" fmla="*/ 610 w 827"/>
                <a:gd name="T3" fmla="*/ 399 h 798"/>
                <a:gd name="T4" fmla="*/ 412 w 827"/>
                <a:gd name="T5" fmla="*/ 191 h 798"/>
                <a:gd name="T6" fmla="*/ 218 w 827"/>
                <a:gd name="T7" fmla="*/ 397 h 798"/>
                <a:gd name="T8" fmla="*/ 218 w 827"/>
                <a:gd name="T9" fmla="*/ 399 h 798"/>
                <a:gd name="T10" fmla="*/ 414 w 827"/>
                <a:gd name="T11" fmla="*/ 606 h 798"/>
                <a:gd name="T12" fmla="*/ 610 w 827"/>
                <a:gd name="T13" fmla="*/ 401 h 798"/>
                <a:gd name="T14" fmla="*/ 0 w 827"/>
                <a:gd name="T15" fmla="*/ 401 h 798"/>
                <a:gd name="T16" fmla="*/ 0 w 827"/>
                <a:gd name="T17" fmla="*/ 399 h 798"/>
                <a:gd name="T18" fmla="*/ 414 w 827"/>
                <a:gd name="T19" fmla="*/ 0 h 798"/>
                <a:gd name="T20" fmla="*/ 827 w 827"/>
                <a:gd name="T21" fmla="*/ 397 h 798"/>
                <a:gd name="T22" fmla="*/ 827 w 827"/>
                <a:gd name="T23" fmla="*/ 399 h 798"/>
                <a:gd name="T24" fmla="*/ 412 w 827"/>
                <a:gd name="T25" fmla="*/ 798 h 798"/>
                <a:gd name="T26" fmla="*/ 0 w 827"/>
                <a:gd name="T27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7" h="798">
                  <a:moveTo>
                    <a:pt x="610" y="401"/>
                  </a:moveTo>
                  <a:lnTo>
                    <a:pt x="610" y="399"/>
                  </a:lnTo>
                  <a:cubicBezTo>
                    <a:pt x="610" y="288"/>
                    <a:pt x="530" y="191"/>
                    <a:pt x="412" y="191"/>
                  </a:cubicBezTo>
                  <a:cubicBezTo>
                    <a:pt x="296" y="191"/>
                    <a:pt x="218" y="286"/>
                    <a:pt x="218" y="397"/>
                  </a:cubicBezTo>
                  <a:lnTo>
                    <a:pt x="218" y="399"/>
                  </a:lnTo>
                  <a:cubicBezTo>
                    <a:pt x="218" y="510"/>
                    <a:pt x="298" y="606"/>
                    <a:pt x="414" y="606"/>
                  </a:cubicBezTo>
                  <a:cubicBezTo>
                    <a:pt x="532" y="606"/>
                    <a:pt x="610" y="512"/>
                    <a:pt x="610" y="401"/>
                  </a:cubicBezTo>
                  <a:close/>
                  <a:moveTo>
                    <a:pt x="0" y="401"/>
                  </a:moveTo>
                  <a:lnTo>
                    <a:pt x="0" y="399"/>
                  </a:lnTo>
                  <a:cubicBezTo>
                    <a:pt x="0" y="178"/>
                    <a:pt x="178" y="0"/>
                    <a:pt x="414" y="0"/>
                  </a:cubicBezTo>
                  <a:cubicBezTo>
                    <a:pt x="651" y="0"/>
                    <a:pt x="827" y="176"/>
                    <a:pt x="827" y="397"/>
                  </a:cubicBezTo>
                  <a:lnTo>
                    <a:pt x="827" y="399"/>
                  </a:lnTo>
                  <a:cubicBezTo>
                    <a:pt x="827" y="619"/>
                    <a:pt x="649" y="798"/>
                    <a:pt x="412" y="798"/>
                  </a:cubicBezTo>
                  <a:cubicBezTo>
                    <a:pt x="175" y="798"/>
                    <a:pt x="0" y="621"/>
                    <a:pt x="0" y="4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B96F2DD1-DD14-4A2B-ABEC-2CC2E416C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" y="1236"/>
              <a:ext cx="222" cy="241"/>
            </a:xfrm>
            <a:custGeom>
              <a:avLst/>
              <a:gdLst>
                <a:gd name="T0" fmla="*/ 0 w 736"/>
                <a:gd name="T1" fmla="*/ 401 h 798"/>
                <a:gd name="T2" fmla="*/ 0 w 736"/>
                <a:gd name="T3" fmla="*/ 399 h 798"/>
                <a:gd name="T4" fmla="*/ 405 w 736"/>
                <a:gd name="T5" fmla="*/ 0 h 798"/>
                <a:gd name="T6" fmla="*/ 730 w 736"/>
                <a:gd name="T7" fmla="*/ 160 h 798"/>
                <a:gd name="T8" fmla="*/ 570 w 736"/>
                <a:gd name="T9" fmla="*/ 284 h 798"/>
                <a:gd name="T10" fmla="*/ 402 w 736"/>
                <a:gd name="T11" fmla="*/ 194 h 798"/>
                <a:gd name="T12" fmla="*/ 219 w 736"/>
                <a:gd name="T13" fmla="*/ 397 h 798"/>
                <a:gd name="T14" fmla="*/ 219 w 736"/>
                <a:gd name="T15" fmla="*/ 399 h 798"/>
                <a:gd name="T16" fmla="*/ 402 w 736"/>
                <a:gd name="T17" fmla="*/ 604 h 798"/>
                <a:gd name="T18" fmla="*/ 576 w 736"/>
                <a:gd name="T19" fmla="*/ 511 h 798"/>
                <a:gd name="T20" fmla="*/ 736 w 736"/>
                <a:gd name="T21" fmla="*/ 625 h 798"/>
                <a:gd name="T22" fmla="*/ 396 w 736"/>
                <a:gd name="T23" fmla="*/ 798 h 798"/>
                <a:gd name="T24" fmla="*/ 0 w 736"/>
                <a:gd name="T25" fmla="*/ 40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798">
                  <a:moveTo>
                    <a:pt x="0" y="401"/>
                  </a:moveTo>
                  <a:lnTo>
                    <a:pt x="0" y="399"/>
                  </a:lnTo>
                  <a:cubicBezTo>
                    <a:pt x="0" y="175"/>
                    <a:pt x="172" y="0"/>
                    <a:pt x="405" y="0"/>
                  </a:cubicBezTo>
                  <a:cubicBezTo>
                    <a:pt x="561" y="0"/>
                    <a:pt x="662" y="65"/>
                    <a:pt x="730" y="160"/>
                  </a:cubicBezTo>
                  <a:lnTo>
                    <a:pt x="570" y="284"/>
                  </a:lnTo>
                  <a:cubicBezTo>
                    <a:pt x="526" y="229"/>
                    <a:pt x="476" y="194"/>
                    <a:pt x="402" y="194"/>
                  </a:cubicBezTo>
                  <a:cubicBezTo>
                    <a:pt x="295" y="194"/>
                    <a:pt x="219" y="285"/>
                    <a:pt x="219" y="397"/>
                  </a:cubicBezTo>
                  <a:lnTo>
                    <a:pt x="219" y="399"/>
                  </a:lnTo>
                  <a:cubicBezTo>
                    <a:pt x="219" y="514"/>
                    <a:pt x="295" y="604"/>
                    <a:pt x="402" y="604"/>
                  </a:cubicBezTo>
                  <a:cubicBezTo>
                    <a:pt x="483" y="604"/>
                    <a:pt x="530" y="567"/>
                    <a:pt x="576" y="511"/>
                  </a:cubicBezTo>
                  <a:lnTo>
                    <a:pt x="736" y="625"/>
                  </a:lnTo>
                  <a:cubicBezTo>
                    <a:pt x="663" y="724"/>
                    <a:pt x="566" y="798"/>
                    <a:pt x="396" y="798"/>
                  </a:cubicBezTo>
                  <a:cubicBezTo>
                    <a:pt x="177" y="798"/>
                    <a:pt x="0" y="630"/>
                    <a:pt x="0" y="4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AC9F71AF-7B5B-4289-9A8E-8BA65C2A0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" y="1241"/>
              <a:ext cx="213" cy="232"/>
            </a:xfrm>
            <a:custGeom>
              <a:avLst/>
              <a:gdLst>
                <a:gd name="T0" fmla="*/ 353 w 707"/>
                <a:gd name="T1" fmla="*/ 368 h 768"/>
                <a:gd name="T2" fmla="*/ 468 w 707"/>
                <a:gd name="T3" fmla="*/ 277 h 768"/>
                <a:gd name="T4" fmla="*/ 468 w 707"/>
                <a:gd name="T5" fmla="*/ 275 h 768"/>
                <a:gd name="T6" fmla="*/ 352 w 707"/>
                <a:gd name="T7" fmla="*/ 184 h 768"/>
                <a:gd name="T8" fmla="*/ 213 w 707"/>
                <a:gd name="T9" fmla="*/ 184 h 768"/>
                <a:gd name="T10" fmla="*/ 213 w 707"/>
                <a:gd name="T11" fmla="*/ 368 h 768"/>
                <a:gd name="T12" fmla="*/ 353 w 707"/>
                <a:gd name="T13" fmla="*/ 368 h 768"/>
                <a:gd name="T14" fmla="*/ 0 w 707"/>
                <a:gd name="T15" fmla="*/ 0 h 768"/>
                <a:gd name="T16" fmla="*/ 363 w 707"/>
                <a:gd name="T17" fmla="*/ 0 h 768"/>
                <a:gd name="T18" fmla="*/ 613 w 707"/>
                <a:gd name="T19" fmla="*/ 83 h 768"/>
                <a:gd name="T20" fmla="*/ 681 w 707"/>
                <a:gd name="T21" fmla="*/ 262 h 768"/>
                <a:gd name="T22" fmla="*/ 681 w 707"/>
                <a:gd name="T23" fmla="*/ 264 h 768"/>
                <a:gd name="T24" fmla="*/ 523 w 707"/>
                <a:gd name="T25" fmla="*/ 500 h 768"/>
                <a:gd name="T26" fmla="*/ 707 w 707"/>
                <a:gd name="T27" fmla="*/ 768 h 768"/>
                <a:gd name="T28" fmla="*/ 461 w 707"/>
                <a:gd name="T29" fmla="*/ 768 h 768"/>
                <a:gd name="T30" fmla="*/ 306 w 707"/>
                <a:gd name="T31" fmla="*/ 535 h 768"/>
                <a:gd name="T32" fmla="*/ 304 w 707"/>
                <a:gd name="T33" fmla="*/ 535 h 768"/>
                <a:gd name="T34" fmla="*/ 213 w 707"/>
                <a:gd name="T35" fmla="*/ 535 h 768"/>
                <a:gd name="T36" fmla="*/ 213 w 707"/>
                <a:gd name="T37" fmla="*/ 768 h 768"/>
                <a:gd name="T38" fmla="*/ 0 w 707"/>
                <a:gd name="T39" fmla="*/ 768 h 768"/>
                <a:gd name="T40" fmla="*/ 0 w 707"/>
                <a:gd name="T41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7" h="768">
                  <a:moveTo>
                    <a:pt x="353" y="368"/>
                  </a:moveTo>
                  <a:cubicBezTo>
                    <a:pt x="426" y="368"/>
                    <a:pt x="468" y="333"/>
                    <a:pt x="468" y="277"/>
                  </a:cubicBezTo>
                  <a:lnTo>
                    <a:pt x="468" y="275"/>
                  </a:lnTo>
                  <a:cubicBezTo>
                    <a:pt x="468" y="215"/>
                    <a:pt x="424" y="184"/>
                    <a:pt x="352" y="184"/>
                  </a:cubicBezTo>
                  <a:lnTo>
                    <a:pt x="213" y="184"/>
                  </a:lnTo>
                  <a:lnTo>
                    <a:pt x="213" y="368"/>
                  </a:lnTo>
                  <a:lnTo>
                    <a:pt x="353" y="368"/>
                  </a:lnTo>
                  <a:close/>
                  <a:moveTo>
                    <a:pt x="0" y="0"/>
                  </a:moveTo>
                  <a:lnTo>
                    <a:pt x="363" y="0"/>
                  </a:lnTo>
                  <a:cubicBezTo>
                    <a:pt x="481" y="0"/>
                    <a:pt x="562" y="31"/>
                    <a:pt x="613" y="83"/>
                  </a:cubicBezTo>
                  <a:cubicBezTo>
                    <a:pt x="658" y="127"/>
                    <a:pt x="681" y="186"/>
                    <a:pt x="681" y="262"/>
                  </a:cubicBezTo>
                  <a:lnTo>
                    <a:pt x="681" y="264"/>
                  </a:lnTo>
                  <a:cubicBezTo>
                    <a:pt x="681" y="382"/>
                    <a:pt x="619" y="459"/>
                    <a:pt x="523" y="500"/>
                  </a:cubicBezTo>
                  <a:lnTo>
                    <a:pt x="707" y="768"/>
                  </a:lnTo>
                  <a:lnTo>
                    <a:pt x="461" y="768"/>
                  </a:lnTo>
                  <a:lnTo>
                    <a:pt x="306" y="535"/>
                  </a:lnTo>
                  <a:lnTo>
                    <a:pt x="304" y="535"/>
                  </a:lnTo>
                  <a:lnTo>
                    <a:pt x="213" y="535"/>
                  </a:lnTo>
                  <a:lnTo>
                    <a:pt x="213" y="768"/>
                  </a:lnTo>
                  <a:lnTo>
                    <a:pt x="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F588E825-07E9-47A0-A284-12E8A973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" y="1241"/>
              <a:ext cx="216" cy="236"/>
            </a:xfrm>
            <a:custGeom>
              <a:avLst/>
              <a:gdLst>
                <a:gd name="T0" fmla="*/ 0 w 715"/>
                <a:gd name="T1" fmla="*/ 431 h 782"/>
                <a:gd name="T2" fmla="*/ 0 w 715"/>
                <a:gd name="T3" fmla="*/ 0 h 782"/>
                <a:gd name="T4" fmla="*/ 216 w 715"/>
                <a:gd name="T5" fmla="*/ 0 h 782"/>
                <a:gd name="T6" fmla="*/ 216 w 715"/>
                <a:gd name="T7" fmla="*/ 427 h 782"/>
                <a:gd name="T8" fmla="*/ 358 w 715"/>
                <a:gd name="T9" fmla="*/ 590 h 782"/>
                <a:gd name="T10" fmla="*/ 499 w 715"/>
                <a:gd name="T11" fmla="*/ 432 h 782"/>
                <a:gd name="T12" fmla="*/ 499 w 715"/>
                <a:gd name="T13" fmla="*/ 0 h 782"/>
                <a:gd name="T14" fmla="*/ 715 w 715"/>
                <a:gd name="T15" fmla="*/ 0 h 782"/>
                <a:gd name="T16" fmla="*/ 715 w 715"/>
                <a:gd name="T17" fmla="*/ 425 h 782"/>
                <a:gd name="T18" fmla="*/ 356 w 715"/>
                <a:gd name="T19" fmla="*/ 782 h 782"/>
                <a:gd name="T20" fmla="*/ 0 w 715"/>
                <a:gd name="T21" fmla="*/ 43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5" h="782">
                  <a:moveTo>
                    <a:pt x="0" y="431"/>
                  </a:moveTo>
                  <a:lnTo>
                    <a:pt x="0" y="0"/>
                  </a:lnTo>
                  <a:lnTo>
                    <a:pt x="216" y="0"/>
                  </a:lnTo>
                  <a:lnTo>
                    <a:pt x="216" y="427"/>
                  </a:lnTo>
                  <a:cubicBezTo>
                    <a:pt x="216" y="537"/>
                    <a:pt x="272" y="590"/>
                    <a:pt x="358" y="590"/>
                  </a:cubicBezTo>
                  <a:cubicBezTo>
                    <a:pt x="443" y="590"/>
                    <a:pt x="499" y="539"/>
                    <a:pt x="499" y="432"/>
                  </a:cubicBezTo>
                  <a:lnTo>
                    <a:pt x="499" y="0"/>
                  </a:lnTo>
                  <a:lnTo>
                    <a:pt x="715" y="0"/>
                  </a:lnTo>
                  <a:lnTo>
                    <a:pt x="715" y="425"/>
                  </a:lnTo>
                  <a:cubicBezTo>
                    <a:pt x="715" y="673"/>
                    <a:pt x="574" y="782"/>
                    <a:pt x="356" y="782"/>
                  </a:cubicBezTo>
                  <a:cubicBezTo>
                    <a:pt x="138" y="782"/>
                    <a:pt x="0" y="671"/>
                    <a:pt x="0" y="4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CC01F1AF-20A3-40B2-831C-8D4CF874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" y="1241"/>
              <a:ext cx="205" cy="232"/>
            </a:xfrm>
            <a:custGeom>
              <a:avLst/>
              <a:gdLst>
                <a:gd name="T0" fmla="*/ 0 w 205"/>
                <a:gd name="T1" fmla="*/ 185 h 232"/>
                <a:gd name="T2" fmla="*/ 116 w 205"/>
                <a:gd name="T3" fmla="*/ 54 h 232"/>
                <a:gd name="T4" fmla="*/ 4 w 205"/>
                <a:gd name="T5" fmla="*/ 54 h 232"/>
                <a:gd name="T6" fmla="*/ 4 w 205"/>
                <a:gd name="T7" fmla="*/ 0 h 232"/>
                <a:gd name="T8" fmla="*/ 205 w 205"/>
                <a:gd name="T9" fmla="*/ 0 h 232"/>
                <a:gd name="T10" fmla="*/ 205 w 205"/>
                <a:gd name="T11" fmla="*/ 47 h 232"/>
                <a:gd name="T12" fmla="*/ 89 w 205"/>
                <a:gd name="T13" fmla="*/ 178 h 232"/>
                <a:gd name="T14" fmla="*/ 205 w 205"/>
                <a:gd name="T15" fmla="*/ 178 h 232"/>
                <a:gd name="T16" fmla="*/ 205 w 205"/>
                <a:gd name="T17" fmla="*/ 232 h 232"/>
                <a:gd name="T18" fmla="*/ 0 w 205"/>
                <a:gd name="T19" fmla="*/ 232 h 232"/>
                <a:gd name="T20" fmla="*/ 0 w 205"/>
                <a:gd name="T21" fmla="*/ 18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232">
                  <a:moveTo>
                    <a:pt x="0" y="185"/>
                  </a:moveTo>
                  <a:lnTo>
                    <a:pt x="116" y="54"/>
                  </a:lnTo>
                  <a:lnTo>
                    <a:pt x="4" y="54"/>
                  </a:lnTo>
                  <a:lnTo>
                    <a:pt x="4" y="0"/>
                  </a:lnTo>
                  <a:lnTo>
                    <a:pt x="205" y="0"/>
                  </a:lnTo>
                  <a:lnTo>
                    <a:pt x="205" y="47"/>
                  </a:lnTo>
                  <a:lnTo>
                    <a:pt x="89" y="178"/>
                  </a:lnTo>
                  <a:lnTo>
                    <a:pt x="205" y="178"/>
                  </a:lnTo>
                  <a:lnTo>
                    <a:pt x="205" y="232"/>
                  </a:lnTo>
                  <a:lnTo>
                    <a:pt x="0" y="23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8F6D445A-7E44-4782-B060-39B7AE5C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1558"/>
              <a:ext cx="76" cy="94"/>
            </a:xfrm>
            <a:custGeom>
              <a:avLst/>
              <a:gdLst>
                <a:gd name="T0" fmla="*/ 11 w 76"/>
                <a:gd name="T1" fmla="*/ 52 h 94"/>
                <a:gd name="T2" fmla="*/ 11 w 76"/>
                <a:gd name="T3" fmla="*/ 94 h 94"/>
                <a:gd name="T4" fmla="*/ 0 w 76"/>
                <a:gd name="T5" fmla="*/ 94 h 94"/>
                <a:gd name="T6" fmla="*/ 0 w 76"/>
                <a:gd name="T7" fmla="*/ 0 h 94"/>
                <a:gd name="T8" fmla="*/ 11 w 76"/>
                <a:gd name="T9" fmla="*/ 0 h 94"/>
                <a:gd name="T10" fmla="*/ 11 w 76"/>
                <a:gd name="T11" fmla="*/ 42 h 94"/>
                <a:gd name="T12" fmla="*/ 65 w 76"/>
                <a:gd name="T13" fmla="*/ 42 h 94"/>
                <a:gd name="T14" fmla="*/ 65 w 76"/>
                <a:gd name="T15" fmla="*/ 0 h 94"/>
                <a:gd name="T16" fmla="*/ 76 w 76"/>
                <a:gd name="T17" fmla="*/ 0 h 94"/>
                <a:gd name="T18" fmla="*/ 76 w 76"/>
                <a:gd name="T19" fmla="*/ 94 h 94"/>
                <a:gd name="T20" fmla="*/ 65 w 76"/>
                <a:gd name="T21" fmla="*/ 94 h 94"/>
                <a:gd name="T22" fmla="*/ 65 w 76"/>
                <a:gd name="T23" fmla="*/ 52 h 94"/>
                <a:gd name="T24" fmla="*/ 11 w 76"/>
                <a:gd name="T25" fmla="*/ 5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11" y="52"/>
                  </a:moveTo>
                  <a:lnTo>
                    <a:pt x="11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65" y="42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76" y="94"/>
                  </a:lnTo>
                  <a:lnTo>
                    <a:pt x="65" y="94"/>
                  </a:lnTo>
                  <a:lnTo>
                    <a:pt x="65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72B890B1-9E0E-4D52-AA67-AFEA27174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" y="1557"/>
              <a:ext cx="96" cy="97"/>
            </a:xfrm>
            <a:custGeom>
              <a:avLst/>
              <a:gdLst>
                <a:gd name="T0" fmla="*/ 158 w 318"/>
                <a:gd name="T1" fmla="*/ 33 h 323"/>
                <a:gd name="T2" fmla="*/ 36 w 318"/>
                <a:gd name="T3" fmla="*/ 161 h 323"/>
                <a:gd name="T4" fmla="*/ 159 w 318"/>
                <a:gd name="T5" fmla="*/ 290 h 323"/>
                <a:gd name="T6" fmla="*/ 281 w 318"/>
                <a:gd name="T7" fmla="*/ 162 h 323"/>
                <a:gd name="T8" fmla="*/ 158 w 318"/>
                <a:gd name="T9" fmla="*/ 33 h 323"/>
                <a:gd name="T10" fmla="*/ 158 w 318"/>
                <a:gd name="T11" fmla="*/ 323 h 323"/>
                <a:gd name="T12" fmla="*/ 0 w 318"/>
                <a:gd name="T13" fmla="*/ 162 h 323"/>
                <a:gd name="T14" fmla="*/ 159 w 318"/>
                <a:gd name="T15" fmla="*/ 0 h 323"/>
                <a:gd name="T16" fmla="*/ 318 w 318"/>
                <a:gd name="T17" fmla="*/ 161 h 323"/>
                <a:gd name="T18" fmla="*/ 158 w 318"/>
                <a:gd name="T1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3">
                  <a:moveTo>
                    <a:pt x="158" y="33"/>
                  </a:moveTo>
                  <a:cubicBezTo>
                    <a:pt x="87" y="33"/>
                    <a:pt x="36" y="90"/>
                    <a:pt x="36" y="161"/>
                  </a:cubicBezTo>
                  <a:cubicBezTo>
                    <a:pt x="36" y="232"/>
                    <a:pt x="88" y="290"/>
                    <a:pt x="159" y="290"/>
                  </a:cubicBezTo>
                  <a:cubicBezTo>
                    <a:pt x="230" y="290"/>
                    <a:pt x="281" y="233"/>
                    <a:pt x="281" y="162"/>
                  </a:cubicBezTo>
                  <a:cubicBezTo>
                    <a:pt x="281" y="91"/>
                    <a:pt x="229" y="33"/>
                    <a:pt x="158" y="33"/>
                  </a:cubicBezTo>
                  <a:close/>
                  <a:moveTo>
                    <a:pt x="158" y="323"/>
                  </a:moveTo>
                  <a:cubicBezTo>
                    <a:pt x="63" y="323"/>
                    <a:pt x="0" y="248"/>
                    <a:pt x="0" y="162"/>
                  </a:cubicBezTo>
                  <a:cubicBezTo>
                    <a:pt x="0" y="75"/>
                    <a:pt x="64" y="0"/>
                    <a:pt x="159" y="0"/>
                  </a:cubicBezTo>
                  <a:cubicBezTo>
                    <a:pt x="254" y="0"/>
                    <a:pt x="318" y="75"/>
                    <a:pt x="318" y="161"/>
                  </a:cubicBezTo>
                  <a:cubicBezTo>
                    <a:pt x="318" y="247"/>
                    <a:pt x="253" y="323"/>
                    <a:pt x="15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7F49E252-94FB-4AD0-B418-F4BBB958C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" y="1557"/>
              <a:ext cx="71" cy="97"/>
            </a:xfrm>
            <a:custGeom>
              <a:avLst/>
              <a:gdLst>
                <a:gd name="T0" fmla="*/ 132 w 234"/>
                <a:gd name="T1" fmla="*/ 143 h 321"/>
                <a:gd name="T2" fmla="*/ 234 w 234"/>
                <a:gd name="T3" fmla="*/ 232 h 321"/>
                <a:gd name="T4" fmla="*/ 127 w 234"/>
                <a:gd name="T5" fmla="*/ 321 h 321"/>
                <a:gd name="T6" fmla="*/ 0 w 234"/>
                <a:gd name="T7" fmla="*/ 271 h 321"/>
                <a:gd name="T8" fmla="*/ 22 w 234"/>
                <a:gd name="T9" fmla="*/ 245 h 321"/>
                <a:gd name="T10" fmla="*/ 129 w 234"/>
                <a:gd name="T11" fmla="*/ 289 h 321"/>
                <a:gd name="T12" fmla="*/ 198 w 234"/>
                <a:gd name="T13" fmla="*/ 236 h 321"/>
                <a:gd name="T14" fmla="*/ 117 w 234"/>
                <a:gd name="T15" fmla="*/ 176 h 321"/>
                <a:gd name="T16" fmla="*/ 12 w 234"/>
                <a:gd name="T17" fmla="*/ 86 h 321"/>
                <a:gd name="T18" fmla="*/ 115 w 234"/>
                <a:gd name="T19" fmla="*/ 0 h 321"/>
                <a:gd name="T20" fmla="*/ 224 w 234"/>
                <a:gd name="T21" fmla="*/ 38 h 321"/>
                <a:gd name="T22" fmla="*/ 204 w 234"/>
                <a:gd name="T23" fmla="*/ 66 h 321"/>
                <a:gd name="T24" fmla="*/ 114 w 234"/>
                <a:gd name="T25" fmla="*/ 32 h 321"/>
                <a:gd name="T26" fmla="*/ 48 w 234"/>
                <a:gd name="T27" fmla="*/ 82 h 321"/>
                <a:gd name="T28" fmla="*/ 132 w 234"/>
                <a:gd name="T29" fmla="*/ 14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21">
                  <a:moveTo>
                    <a:pt x="132" y="143"/>
                  </a:moveTo>
                  <a:cubicBezTo>
                    <a:pt x="202" y="159"/>
                    <a:pt x="234" y="184"/>
                    <a:pt x="234" y="232"/>
                  </a:cubicBezTo>
                  <a:cubicBezTo>
                    <a:pt x="234" y="286"/>
                    <a:pt x="189" y="321"/>
                    <a:pt x="127" y="321"/>
                  </a:cubicBezTo>
                  <a:cubicBezTo>
                    <a:pt x="78" y="321"/>
                    <a:pt x="37" y="304"/>
                    <a:pt x="0" y="271"/>
                  </a:cubicBezTo>
                  <a:lnTo>
                    <a:pt x="22" y="245"/>
                  </a:lnTo>
                  <a:cubicBezTo>
                    <a:pt x="54" y="274"/>
                    <a:pt x="85" y="289"/>
                    <a:pt x="129" y="289"/>
                  </a:cubicBezTo>
                  <a:cubicBezTo>
                    <a:pt x="170" y="289"/>
                    <a:pt x="198" y="267"/>
                    <a:pt x="198" y="236"/>
                  </a:cubicBezTo>
                  <a:cubicBezTo>
                    <a:pt x="198" y="206"/>
                    <a:pt x="183" y="190"/>
                    <a:pt x="117" y="176"/>
                  </a:cubicBezTo>
                  <a:cubicBezTo>
                    <a:pt x="45" y="160"/>
                    <a:pt x="12" y="137"/>
                    <a:pt x="12" y="86"/>
                  </a:cubicBezTo>
                  <a:cubicBezTo>
                    <a:pt x="12" y="36"/>
                    <a:pt x="56" y="0"/>
                    <a:pt x="115" y="0"/>
                  </a:cubicBezTo>
                  <a:cubicBezTo>
                    <a:pt x="160" y="0"/>
                    <a:pt x="193" y="13"/>
                    <a:pt x="224" y="38"/>
                  </a:cubicBezTo>
                  <a:lnTo>
                    <a:pt x="204" y="66"/>
                  </a:lnTo>
                  <a:cubicBezTo>
                    <a:pt x="175" y="42"/>
                    <a:pt x="146" y="32"/>
                    <a:pt x="114" y="32"/>
                  </a:cubicBezTo>
                  <a:cubicBezTo>
                    <a:pt x="73" y="32"/>
                    <a:pt x="48" y="54"/>
                    <a:pt x="48" y="82"/>
                  </a:cubicBezTo>
                  <a:cubicBezTo>
                    <a:pt x="48" y="112"/>
                    <a:pt x="64" y="129"/>
                    <a:pt x="132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D276AE2E-CABC-4078-B3F5-75E31531D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" y="1558"/>
              <a:ext cx="71" cy="94"/>
            </a:xfrm>
            <a:custGeom>
              <a:avLst/>
              <a:gdLst>
                <a:gd name="T0" fmla="*/ 114 w 233"/>
                <a:gd name="T1" fmla="*/ 32 h 311"/>
                <a:gd name="T2" fmla="*/ 35 w 233"/>
                <a:gd name="T3" fmla="*/ 32 h 311"/>
                <a:gd name="T4" fmla="*/ 35 w 233"/>
                <a:gd name="T5" fmla="*/ 169 h 311"/>
                <a:gd name="T6" fmla="*/ 112 w 233"/>
                <a:gd name="T7" fmla="*/ 169 h 311"/>
                <a:gd name="T8" fmla="*/ 198 w 233"/>
                <a:gd name="T9" fmla="*/ 100 h 311"/>
                <a:gd name="T10" fmla="*/ 114 w 233"/>
                <a:gd name="T11" fmla="*/ 32 h 311"/>
                <a:gd name="T12" fmla="*/ 111 w 233"/>
                <a:gd name="T13" fmla="*/ 201 h 311"/>
                <a:gd name="T14" fmla="*/ 35 w 233"/>
                <a:gd name="T15" fmla="*/ 201 h 311"/>
                <a:gd name="T16" fmla="*/ 35 w 233"/>
                <a:gd name="T17" fmla="*/ 311 h 311"/>
                <a:gd name="T18" fmla="*/ 0 w 233"/>
                <a:gd name="T19" fmla="*/ 311 h 311"/>
                <a:gd name="T20" fmla="*/ 0 w 233"/>
                <a:gd name="T21" fmla="*/ 0 h 311"/>
                <a:gd name="T22" fmla="*/ 117 w 233"/>
                <a:gd name="T23" fmla="*/ 0 h 311"/>
                <a:gd name="T24" fmla="*/ 233 w 233"/>
                <a:gd name="T25" fmla="*/ 99 h 311"/>
                <a:gd name="T26" fmla="*/ 111 w 233"/>
                <a:gd name="T27" fmla="*/ 20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11">
                  <a:moveTo>
                    <a:pt x="114" y="32"/>
                  </a:moveTo>
                  <a:lnTo>
                    <a:pt x="35" y="32"/>
                  </a:lnTo>
                  <a:lnTo>
                    <a:pt x="35" y="169"/>
                  </a:lnTo>
                  <a:lnTo>
                    <a:pt x="112" y="169"/>
                  </a:lnTo>
                  <a:cubicBezTo>
                    <a:pt x="164" y="169"/>
                    <a:pt x="198" y="142"/>
                    <a:pt x="198" y="100"/>
                  </a:cubicBezTo>
                  <a:cubicBezTo>
                    <a:pt x="198" y="55"/>
                    <a:pt x="164" y="32"/>
                    <a:pt x="114" y="32"/>
                  </a:cubicBezTo>
                  <a:close/>
                  <a:moveTo>
                    <a:pt x="111" y="201"/>
                  </a:moveTo>
                  <a:lnTo>
                    <a:pt x="35" y="201"/>
                  </a:lnTo>
                  <a:lnTo>
                    <a:pt x="35" y="311"/>
                  </a:lnTo>
                  <a:lnTo>
                    <a:pt x="0" y="311"/>
                  </a:lnTo>
                  <a:lnTo>
                    <a:pt x="0" y="0"/>
                  </a:lnTo>
                  <a:lnTo>
                    <a:pt x="117" y="0"/>
                  </a:lnTo>
                  <a:cubicBezTo>
                    <a:pt x="187" y="0"/>
                    <a:pt x="233" y="37"/>
                    <a:pt x="233" y="99"/>
                  </a:cubicBezTo>
                  <a:cubicBezTo>
                    <a:pt x="233" y="167"/>
                    <a:pt x="177" y="201"/>
                    <a:pt x="111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7222208F-DD88-41ED-A43F-835A6AB87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1558"/>
              <a:ext cx="11" cy="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5029A3B-39A0-4E46-881D-27820786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1558"/>
              <a:ext cx="74" cy="94"/>
            </a:xfrm>
            <a:custGeom>
              <a:avLst/>
              <a:gdLst>
                <a:gd name="T0" fmla="*/ 43 w 74"/>
                <a:gd name="T1" fmla="*/ 94 h 94"/>
                <a:gd name="T2" fmla="*/ 32 w 74"/>
                <a:gd name="T3" fmla="*/ 94 h 94"/>
                <a:gd name="T4" fmla="*/ 32 w 74"/>
                <a:gd name="T5" fmla="*/ 10 h 94"/>
                <a:gd name="T6" fmla="*/ 0 w 74"/>
                <a:gd name="T7" fmla="*/ 10 h 94"/>
                <a:gd name="T8" fmla="*/ 0 w 74"/>
                <a:gd name="T9" fmla="*/ 0 h 94"/>
                <a:gd name="T10" fmla="*/ 74 w 74"/>
                <a:gd name="T11" fmla="*/ 0 h 94"/>
                <a:gd name="T12" fmla="*/ 74 w 74"/>
                <a:gd name="T13" fmla="*/ 10 h 94"/>
                <a:gd name="T14" fmla="*/ 43 w 74"/>
                <a:gd name="T15" fmla="*/ 10 h 94"/>
                <a:gd name="T16" fmla="*/ 43 w 74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43" y="94"/>
                  </a:moveTo>
                  <a:lnTo>
                    <a:pt x="32" y="94"/>
                  </a:lnTo>
                  <a:lnTo>
                    <a:pt x="3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43" y="10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E8693C8F-2459-42D3-97DE-B70AA07EF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6" y="1558"/>
              <a:ext cx="96" cy="94"/>
            </a:xfrm>
            <a:custGeom>
              <a:avLst/>
              <a:gdLst>
                <a:gd name="T0" fmla="*/ 158 w 317"/>
                <a:gd name="T1" fmla="*/ 41 h 314"/>
                <a:gd name="T2" fmla="*/ 87 w 317"/>
                <a:gd name="T3" fmla="*/ 200 h 314"/>
                <a:gd name="T4" fmla="*/ 229 w 317"/>
                <a:gd name="T5" fmla="*/ 200 h 314"/>
                <a:gd name="T6" fmla="*/ 158 w 317"/>
                <a:gd name="T7" fmla="*/ 41 h 314"/>
                <a:gd name="T8" fmla="*/ 317 w 317"/>
                <a:gd name="T9" fmla="*/ 314 h 314"/>
                <a:gd name="T10" fmla="*/ 279 w 317"/>
                <a:gd name="T11" fmla="*/ 314 h 314"/>
                <a:gd name="T12" fmla="*/ 243 w 317"/>
                <a:gd name="T13" fmla="*/ 232 h 314"/>
                <a:gd name="T14" fmla="*/ 73 w 317"/>
                <a:gd name="T15" fmla="*/ 232 h 314"/>
                <a:gd name="T16" fmla="*/ 36 w 317"/>
                <a:gd name="T17" fmla="*/ 314 h 314"/>
                <a:gd name="T18" fmla="*/ 0 w 317"/>
                <a:gd name="T19" fmla="*/ 314 h 314"/>
                <a:gd name="T20" fmla="*/ 142 w 317"/>
                <a:gd name="T21" fmla="*/ 0 h 314"/>
                <a:gd name="T22" fmla="*/ 175 w 317"/>
                <a:gd name="T23" fmla="*/ 0 h 314"/>
                <a:gd name="T24" fmla="*/ 317 w 317"/>
                <a:gd name="T2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14">
                  <a:moveTo>
                    <a:pt x="158" y="41"/>
                  </a:moveTo>
                  <a:lnTo>
                    <a:pt x="87" y="200"/>
                  </a:lnTo>
                  <a:lnTo>
                    <a:pt x="229" y="200"/>
                  </a:lnTo>
                  <a:lnTo>
                    <a:pt x="158" y="41"/>
                  </a:lnTo>
                  <a:close/>
                  <a:moveTo>
                    <a:pt x="317" y="314"/>
                  </a:moveTo>
                  <a:lnTo>
                    <a:pt x="279" y="314"/>
                  </a:lnTo>
                  <a:lnTo>
                    <a:pt x="243" y="232"/>
                  </a:lnTo>
                  <a:lnTo>
                    <a:pt x="73" y="232"/>
                  </a:lnTo>
                  <a:lnTo>
                    <a:pt x="36" y="314"/>
                  </a:lnTo>
                  <a:lnTo>
                    <a:pt x="0" y="314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317" y="3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D4582FD0-27BC-49CC-8853-32C817036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" y="1558"/>
              <a:ext cx="64" cy="94"/>
            </a:xfrm>
            <a:custGeom>
              <a:avLst/>
              <a:gdLst>
                <a:gd name="T0" fmla="*/ 0 w 64"/>
                <a:gd name="T1" fmla="*/ 0 h 94"/>
                <a:gd name="T2" fmla="*/ 11 w 64"/>
                <a:gd name="T3" fmla="*/ 0 h 94"/>
                <a:gd name="T4" fmla="*/ 11 w 64"/>
                <a:gd name="T5" fmla="*/ 85 h 94"/>
                <a:gd name="T6" fmla="*/ 64 w 64"/>
                <a:gd name="T7" fmla="*/ 85 h 94"/>
                <a:gd name="T8" fmla="*/ 64 w 64"/>
                <a:gd name="T9" fmla="*/ 94 h 94"/>
                <a:gd name="T10" fmla="*/ 0 w 64"/>
                <a:gd name="T11" fmla="*/ 94 h 94"/>
                <a:gd name="T12" fmla="*/ 0 w 64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4">
                  <a:moveTo>
                    <a:pt x="0" y="0"/>
                  </a:moveTo>
                  <a:lnTo>
                    <a:pt x="11" y="0"/>
                  </a:lnTo>
                  <a:lnTo>
                    <a:pt x="11" y="85"/>
                  </a:lnTo>
                  <a:lnTo>
                    <a:pt x="64" y="85"/>
                  </a:lnTo>
                  <a:lnTo>
                    <a:pt x="64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17BA3DAA-F7C8-49F6-BD62-868AD7465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7" y="1558"/>
              <a:ext cx="96" cy="94"/>
            </a:xfrm>
            <a:custGeom>
              <a:avLst/>
              <a:gdLst>
                <a:gd name="T0" fmla="*/ 158 w 317"/>
                <a:gd name="T1" fmla="*/ 41 h 314"/>
                <a:gd name="T2" fmla="*/ 87 w 317"/>
                <a:gd name="T3" fmla="*/ 200 h 314"/>
                <a:gd name="T4" fmla="*/ 229 w 317"/>
                <a:gd name="T5" fmla="*/ 200 h 314"/>
                <a:gd name="T6" fmla="*/ 158 w 317"/>
                <a:gd name="T7" fmla="*/ 41 h 314"/>
                <a:gd name="T8" fmla="*/ 317 w 317"/>
                <a:gd name="T9" fmla="*/ 314 h 314"/>
                <a:gd name="T10" fmla="*/ 279 w 317"/>
                <a:gd name="T11" fmla="*/ 314 h 314"/>
                <a:gd name="T12" fmla="*/ 243 w 317"/>
                <a:gd name="T13" fmla="*/ 232 h 314"/>
                <a:gd name="T14" fmla="*/ 73 w 317"/>
                <a:gd name="T15" fmla="*/ 232 h 314"/>
                <a:gd name="T16" fmla="*/ 36 w 317"/>
                <a:gd name="T17" fmla="*/ 314 h 314"/>
                <a:gd name="T18" fmla="*/ 0 w 317"/>
                <a:gd name="T19" fmla="*/ 314 h 314"/>
                <a:gd name="T20" fmla="*/ 142 w 317"/>
                <a:gd name="T21" fmla="*/ 0 h 314"/>
                <a:gd name="T22" fmla="*/ 175 w 317"/>
                <a:gd name="T23" fmla="*/ 0 h 314"/>
                <a:gd name="T24" fmla="*/ 317 w 317"/>
                <a:gd name="T2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14">
                  <a:moveTo>
                    <a:pt x="158" y="41"/>
                  </a:moveTo>
                  <a:lnTo>
                    <a:pt x="87" y="200"/>
                  </a:lnTo>
                  <a:lnTo>
                    <a:pt x="229" y="200"/>
                  </a:lnTo>
                  <a:lnTo>
                    <a:pt x="158" y="41"/>
                  </a:lnTo>
                  <a:close/>
                  <a:moveTo>
                    <a:pt x="317" y="314"/>
                  </a:moveTo>
                  <a:lnTo>
                    <a:pt x="279" y="314"/>
                  </a:lnTo>
                  <a:lnTo>
                    <a:pt x="243" y="232"/>
                  </a:lnTo>
                  <a:lnTo>
                    <a:pt x="73" y="232"/>
                  </a:lnTo>
                  <a:lnTo>
                    <a:pt x="36" y="314"/>
                  </a:lnTo>
                  <a:lnTo>
                    <a:pt x="0" y="314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317" y="3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A62ACD1C-6139-40D3-BC9F-1674F602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" y="1558"/>
              <a:ext cx="63" cy="94"/>
            </a:xfrm>
            <a:custGeom>
              <a:avLst/>
              <a:gdLst>
                <a:gd name="T0" fmla="*/ 0 w 63"/>
                <a:gd name="T1" fmla="*/ 0 h 94"/>
                <a:gd name="T2" fmla="*/ 11 w 63"/>
                <a:gd name="T3" fmla="*/ 0 h 94"/>
                <a:gd name="T4" fmla="*/ 11 w 63"/>
                <a:gd name="T5" fmla="*/ 85 h 94"/>
                <a:gd name="T6" fmla="*/ 63 w 63"/>
                <a:gd name="T7" fmla="*/ 85 h 94"/>
                <a:gd name="T8" fmla="*/ 63 w 63"/>
                <a:gd name="T9" fmla="*/ 94 h 94"/>
                <a:gd name="T10" fmla="*/ 0 w 63"/>
                <a:gd name="T11" fmla="*/ 94 h 94"/>
                <a:gd name="T12" fmla="*/ 0 w 63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4">
                  <a:moveTo>
                    <a:pt x="0" y="0"/>
                  </a:moveTo>
                  <a:lnTo>
                    <a:pt x="11" y="0"/>
                  </a:lnTo>
                  <a:lnTo>
                    <a:pt x="11" y="85"/>
                  </a:lnTo>
                  <a:lnTo>
                    <a:pt x="63" y="85"/>
                  </a:lnTo>
                  <a:lnTo>
                    <a:pt x="63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9697A677-8872-4270-A3EF-2C9C7E7D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" y="1558"/>
              <a:ext cx="68" cy="94"/>
            </a:xfrm>
            <a:custGeom>
              <a:avLst/>
              <a:gdLst>
                <a:gd name="T0" fmla="*/ 67 w 68"/>
                <a:gd name="T1" fmla="*/ 10 h 94"/>
                <a:gd name="T2" fmla="*/ 10 w 68"/>
                <a:gd name="T3" fmla="*/ 10 h 94"/>
                <a:gd name="T4" fmla="*/ 10 w 68"/>
                <a:gd name="T5" fmla="*/ 42 h 94"/>
                <a:gd name="T6" fmla="*/ 61 w 68"/>
                <a:gd name="T7" fmla="*/ 42 h 94"/>
                <a:gd name="T8" fmla="*/ 61 w 68"/>
                <a:gd name="T9" fmla="*/ 52 h 94"/>
                <a:gd name="T10" fmla="*/ 10 w 68"/>
                <a:gd name="T11" fmla="*/ 52 h 94"/>
                <a:gd name="T12" fmla="*/ 10 w 68"/>
                <a:gd name="T13" fmla="*/ 85 h 94"/>
                <a:gd name="T14" fmla="*/ 68 w 68"/>
                <a:gd name="T15" fmla="*/ 85 h 94"/>
                <a:gd name="T16" fmla="*/ 68 w 68"/>
                <a:gd name="T17" fmla="*/ 94 h 94"/>
                <a:gd name="T18" fmla="*/ 0 w 68"/>
                <a:gd name="T19" fmla="*/ 94 h 94"/>
                <a:gd name="T20" fmla="*/ 0 w 68"/>
                <a:gd name="T21" fmla="*/ 0 h 94"/>
                <a:gd name="T22" fmla="*/ 67 w 68"/>
                <a:gd name="T23" fmla="*/ 0 h 94"/>
                <a:gd name="T24" fmla="*/ 67 w 68"/>
                <a:gd name="T25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4">
                  <a:moveTo>
                    <a:pt x="67" y="10"/>
                  </a:moveTo>
                  <a:lnTo>
                    <a:pt x="10" y="10"/>
                  </a:lnTo>
                  <a:lnTo>
                    <a:pt x="10" y="42"/>
                  </a:lnTo>
                  <a:lnTo>
                    <a:pt x="61" y="42"/>
                  </a:lnTo>
                  <a:lnTo>
                    <a:pt x="61" y="52"/>
                  </a:lnTo>
                  <a:lnTo>
                    <a:pt x="10" y="52"/>
                  </a:lnTo>
                  <a:lnTo>
                    <a:pt x="10" y="85"/>
                  </a:lnTo>
                  <a:lnTo>
                    <a:pt x="68" y="85"/>
                  </a:lnTo>
                  <a:lnTo>
                    <a:pt x="68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43FDB56C-8754-4305-9BB5-B1419567C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" y="1558"/>
              <a:ext cx="90" cy="94"/>
            </a:xfrm>
            <a:custGeom>
              <a:avLst/>
              <a:gdLst>
                <a:gd name="T0" fmla="*/ 45 w 90"/>
                <a:gd name="T1" fmla="*/ 69 h 94"/>
                <a:gd name="T2" fmla="*/ 45 w 90"/>
                <a:gd name="T3" fmla="*/ 69 h 94"/>
                <a:gd name="T4" fmla="*/ 10 w 90"/>
                <a:gd name="T5" fmla="*/ 18 h 94"/>
                <a:gd name="T6" fmla="*/ 10 w 90"/>
                <a:gd name="T7" fmla="*/ 94 h 94"/>
                <a:gd name="T8" fmla="*/ 0 w 90"/>
                <a:gd name="T9" fmla="*/ 94 h 94"/>
                <a:gd name="T10" fmla="*/ 0 w 90"/>
                <a:gd name="T11" fmla="*/ 0 h 94"/>
                <a:gd name="T12" fmla="*/ 11 w 90"/>
                <a:gd name="T13" fmla="*/ 0 h 94"/>
                <a:gd name="T14" fmla="*/ 45 w 90"/>
                <a:gd name="T15" fmla="*/ 52 h 94"/>
                <a:gd name="T16" fmla="*/ 79 w 90"/>
                <a:gd name="T17" fmla="*/ 0 h 94"/>
                <a:gd name="T18" fmla="*/ 90 w 90"/>
                <a:gd name="T19" fmla="*/ 0 h 94"/>
                <a:gd name="T20" fmla="*/ 90 w 90"/>
                <a:gd name="T21" fmla="*/ 94 h 94"/>
                <a:gd name="T22" fmla="*/ 79 w 90"/>
                <a:gd name="T23" fmla="*/ 94 h 94"/>
                <a:gd name="T24" fmla="*/ 79 w 90"/>
                <a:gd name="T25" fmla="*/ 18 h 94"/>
                <a:gd name="T26" fmla="*/ 45 w 90"/>
                <a:gd name="T27" fmla="*/ 6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4">
                  <a:moveTo>
                    <a:pt x="45" y="69"/>
                  </a:moveTo>
                  <a:lnTo>
                    <a:pt x="45" y="69"/>
                  </a:lnTo>
                  <a:lnTo>
                    <a:pt x="10" y="18"/>
                  </a:lnTo>
                  <a:lnTo>
                    <a:pt x="1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5" y="52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90" y="94"/>
                  </a:lnTo>
                  <a:lnTo>
                    <a:pt x="79" y="94"/>
                  </a:lnTo>
                  <a:lnTo>
                    <a:pt x="79" y="18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940E063D-31B9-478B-98F7-66692C76A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5" y="1534"/>
              <a:ext cx="95" cy="118"/>
            </a:xfrm>
            <a:custGeom>
              <a:avLst/>
              <a:gdLst>
                <a:gd name="T0" fmla="*/ 158 w 317"/>
                <a:gd name="T1" fmla="*/ 119 h 392"/>
                <a:gd name="T2" fmla="*/ 87 w 317"/>
                <a:gd name="T3" fmla="*/ 278 h 392"/>
                <a:gd name="T4" fmla="*/ 229 w 317"/>
                <a:gd name="T5" fmla="*/ 278 h 392"/>
                <a:gd name="T6" fmla="*/ 158 w 317"/>
                <a:gd name="T7" fmla="*/ 119 h 392"/>
                <a:gd name="T8" fmla="*/ 190 w 317"/>
                <a:gd name="T9" fmla="*/ 53 h 392"/>
                <a:gd name="T10" fmla="*/ 130 w 317"/>
                <a:gd name="T11" fmla="*/ 35 h 392"/>
                <a:gd name="T12" fmla="*/ 107 w 317"/>
                <a:gd name="T13" fmla="*/ 57 h 392"/>
                <a:gd name="T14" fmla="*/ 86 w 317"/>
                <a:gd name="T15" fmla="*/ 51 h 392"/>
                <a:gd name="T16" fmla="*/ 128 w 317"/>
                <a:gd name="T17" fmla="*/ 4 h 392"/>
                <a:gd name="T18" fmla="*/ 188 w 317"/>
                <a:gd name="T19" fmla="*/ 22 h 392"/>
                <a:gd name="T20" fmla="*/ 211 w 317"/>
                <a:gd name="T21" fmla="*/ 0 h 392"/>
                <a:gd name="T22" fmla="*/ 232 w 317"/>
                <a:gd name="T23" fmla="*/ 6 h 392"/>
                <a:gd name="T24" fmla="*/ 190 w 317"/>
                <a:gd name="T25" fmla="*/ 53 h 392"/>
                <a:gd name="T26" fmla="*/ 317 w 317"/>
                <a:gd name="T27" fmla="*/ 392 h 392"/>
                <a:gd name="T28" fmla="*/ 280 w 317"/>
                <a:gd name="T29" fmla="*/ 392 h 392"/>
                <a:gd name="T30" fmla="*/ 243 w 317"/>
                <a:gd name="T31" fmla="*/ 310 h 392"/>
                <a:gd name="T32" fmla="*/ 73 w 317"/>
                <a:gd name="T33" fmla="*/ 310 h 392"/>
                <a:gd name="T34" fmla="*/ 36 w 317"/>
                <a:gd name="T35" fmla="*/ 392 h 392"/>
                <a:gd name="T36" fmla="*/ 0 w 317"/>
                <a:gd name="T37" fmla="*/ 392 h 392"/>
                <a:gd name="T38" fmla="*/ 142 w 317"/>
                <a:gd name="T39" fmla="*/ 78 h 392"/>
                <a:gd name="T40" fmla="*/ 175 w 317"/>
                <a:gd name="T41" fmla="*/ 78 h 392"/>
                <a:gd name="T42" fmla="*/ 317 w 317"/>
                <a:gd name="T4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7" h="392">
                  <a:moveTo>
                    <a:pt x="158" y="119"/>
                  </a:moveTo>
                  <a:lnTo>
                    <a:pt x="87" y="278"/>
                  </a:lnTo>
                  <a:lnTo>
                    <a:pt x="229" y="278"/>
                  </a:lnTo>
                  <a:lnTo>
                    <a:pt x="158" y="119"/>
                  </a:lnTo>
                  <a:close/>
                  <a:moveTo>
                    <a:pt x="190" y="53"/>
                  </a:moveTo>
                  <a:cubicBezTo>
                    <a:pt x="170" y="53"/>
                    <a:pt x="145" y="35"/>
                    <a:pt x="130" y="35"/>
                  </a:cubicBezTo>
                  <a:cubicBezTo>
                    <a:pt x="118" y="35"/>
                    <a:pt x="113" y="41"/>
                    <a:pt x="107" y="57"/>
                  </a:cubicBezTo>
                  <a:lnTo>
                    <a:pt x="86" y="51"/>
                  </a:lnTo>
                  <a:cubicBezTo>
                    <a:pt x="95" y="18"/>
                    <a:pt x="107" y="4"/>
                    <a:pt x="128" y="4"/>
                  </a:cubicBezTo>
                  <a:cubicBezTo>
                    <a:pt x="148" y="4"/>
                    <a:pt x="173" y="22"/>
                    <a:pt x="188" y="22"/>
                  </a:cubicBezTo>
                  <a:cubicBezTo>
                    <a:pt x="199" y="22"/>
                    <a:pt x="204" y="16"/>
                    <a:pt x="211" y="0"/>
                  </a:cubicBezTo>
                  <a:lnTo>
                    <a:pt x="232" y="6"/>
                  </a:lnTo>
                  <a:cubicBezTo>
                    <a:pt x="223" y="40"/>
                    <a:pt x="211" y="53"/>
                    <a:pt x="190" y="53"/>
                  </a:cubicBezTo>
                  <a:close/>
                  <a:moveTo>
                    <a:pt x="317" y="392"/>
                  </a:moveTo>
                  <a:lnTo>
                    <a:pt x="280" y="392"/>
                  </a:lnTo>
                  <a:lnTo>
                    <a:pt x="243" y="310"/>
                  </a:lnTo>
                  <a:lnTo>
                    <a:pt x="73" y="310"/>
                  </a:lnTo>
                  <a:lnTo>
                    <a:pt x="36" y="392"/>
                  </a:lnTo>
                  <a:lnTo>
                    <a:pt x="0" y="392"/>
                  </a:lnTo>
                  <a:lnTo>
                    <a:pt x="142" y="78"/>
                  </a:lnTo>
                  <a:lnTo>
                    <a:pt x="175" y="78"/>
                  </a:lnTo>
                  <a:lnTo>
                    <a:pt x="317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8EE7CB20-1FD8-4C17-9EAA-E1BCCB977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" y="1557"/>
              <a:ext cx="96" cy="97"/>
            </a:xfrm>
            <a:custGeom>
              <a:avLst/>
              <a:gdLst>
                <a:gd name="T0" fmla="*/ 158 w 318"/>
                <a:gd name="T1" fmla="*/ 33 h 323"/>
                <a:gd name="T2" fmla="*/ 36 w 318"/>
                <a:gd name="T3" fmla="*/ 161 h 323"/>
                <a:gd name="T4" fmla="*/ 159 w 318"/>
                <a:gd name="T5" fmla="*/ 290 h 323"/>
                <a:gd name="T6" fmla="*/ 281 w 318"/>
                <a:gd name="T7" fmla="*/ 162 h 323"/>
                <a:gd name="T8" fmla="*/ 158 w 318"/>
                <a:gd name="T9" fmla="*/ 33 h 323"/>
                <a:gd name="T10" fmla="*/ 158 w 318"/>
                <a:gd name="T11" fmla="*/ 323 h 323"/>
                <a:gd name="T12" fmla="*/ 0 w 318"/>
                <a:gd name="T13" fmla="*/ 162 h 323"/>
                <a:gd name="T14" fmla="*/ 159 w 318"/>
                <a:gd name="T15" fmla="*/ 0 h 323"/>
                <a:gd name="T16" fmla="*/ 318 w 318"/>
                <a:gd name="T17" fmla="*/ 161 h 323"/>
                <a:gd name="T18" fmla="*/ 158 w 318"/>
                <a:gd name="T1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23">
                  <a:moveTo>
                    <a:pt x="158" y="33"/>
                  </a:moveTo>
                  <a:cubicBezTo>
                    <a:pt x="87" y="33"/>
                    <a:pt x="36" y="90"/>
                    <a:pt x="36" y="161"/>
                  </a:cubicBezTo>
                  <a:cubicBezTo>
                    <a:pt x="36" y="232"/>
                    <a:pt x="88" y="290"/>
                    <a:pt x="159" y="290"/>
                  </a:cubicBezTo>
                  <a:cubicBezTo>
                    <a:pt x="230" y="290"/>
                    <a:pt x="281" y="233"/>
                    <a:pt x="281" y="162"/>
                  </a:cubicBezTo>
                  <a:cubicBezTo>
                    <a:pt x="281" y="91"/>
                    <a:pt x="230" y="33"/>
                    <a:pt x="158" y="33"/>
                  </a:cubicBezTo>
                  <a:close/>
                  <a:moveTo>
                    <a:pt x="158" y="323"/>
                  </a:moveTo>
                  <a:cubicBezTo>
                    <a:pt x="63" y="323"/>
                    <a:pt x="0" y="248"/>
                    <a:pt x="0" y="162"/>
                  </a:cubicBezTo>
                  <a:cubicBezTo>
                    <a:pt x="0" y="75"/>
                    <a:pt x="64" y="0"/>
                    <a:pt x="159" y="0"/>
                  </a:cubicBezTo>
                  <a:cubicBezTo>
                    <a:pt x="254" y="0"/>
                    <a:pt x="318" y="75"/>
                    <a:pt x="318" y="161"/>
                  </a:cubicBezTo>
                  <a:cubicBezTo>
                    <a:pt x="318" y="247"/>
                    <a:pt x="253" y="323"/>
                    <a:pt x="158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7553EE-4385-4FBF-B750-DBB99AD20CDB}"/>
              </a:ext>
            </a:extLst>
          </p:cNvPr>
          <p:cNvSpPr txBox="1"/>
          <p:nvPr/>
        </p:nvSpPr>
        <p:spPr>
          <a:xfrm>
            <a:off x="625356" y="1258628"/>
            <a:ext cx="1974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spc="140" dirty="0">
                <a:solidFill>
                  <a:schemeClr val="bg1"/>
                </a:solidFill>
              </a:rPr>
              <a:t>TRADIÇÃO INOVADORA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FED4D2-F301-4DA6-A7B8-EF4969A9C215}"/>
              </a:ext>
            </a:extLst>
          </p:cNvPr>
          <p:cNvSpPr txBox="1"/>
          <p:nvPr/>
        </p:nvSpPr>
        <p:spPr>
          <a:xfrm>
            <a:off x="741445" y="1601354"/>
            <a:ext cx="23089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300" dirty="0">
                <a:solidFill>
                  <a:schemeClr val="bg1"/>
                </a:solidFill>
                <a:latin typeface="+mj-lt"/>
              </a:rPr>
              <a:t>Preservação da cultura e dos marcos históricos de um hospital centenário, mas que sabe se reinventar para evoluir continuamente.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14C68D-E67C-4A51-8BF3-F725EF662FC3}"/>
              </a:ext>
            </a:extLst>
          </p:cNvPr>
          <p:cNvSpPr txBox="1"/>
          <p:nvPr/>
        </p:nvSpPr>
        <p:spPr>
          <a:xfrm>
            <a:off x="3594208" y="2147607"/>
            <a:ext cx="185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spc="1200">
                <a:solidFill>
                  <a:srgbClr val="007A8A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pt-BR" sz="1200" spc="400" dirty="0">
                <a:solidFill>
                  <a:srgbClr val="50565D"/>
                </a:solidFill>
                <a:latin typeface="+mn-lt"/>
              </a:rPr>
              <a:t>CONHECIMENTO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C9B0D4-1F7D-4A87-B67C-35151F4EB9E2}"/>
              </a:ext>
            </a:extLst>
          </p:cNvPr>
          <p:cNvSpPr txBox="1"/>
          <p:nvPr/>
        </p:nvSpPr>
        <p:spPr>
          <a:xfrm>
            <a:off x="7126503" y="2147607"/>
            <a:ext cx="1699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spc="1200">
                <a:solidFill>
                  <a:srgbClr val="007A8A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pt-BR" sz="1200" spc="400" dirty="0">
                <a:solidFill>
                  <a:schemeClr val="bg1"/>
                </a:solidFill>
                <a:latin typeface="+mn-lt"/>
              </a:rPr>
              <a:t>ACOLHIMENTO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6E91E9-B6A5-4577-8B72-F7ED7EC9A099}"/>
              </a:ext>
            </a:extLst>
          </p:cNvPr>
          <p:cNvSpPr txBox="1"/>
          <p:nvPr/>
        </p:nvSpPr>
        <p:spPr>
          <a:xfrm>
            <a:off x="7126503" y="4502803"/>
            <a:ext cx="1699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spc="1200">
                <a:solidFill>
                  <a:srgbClr val="007A8A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pt-BR" sz="1200" spc="400" dirty="0">
                <a:solidFill>
                  <a:srgbClr val="D6A194"/>
                </a:solidFill>
                <a:latin typeface="+mn-lt"/>
              </a:rPr>
              <a:t>ACOLHIMENTO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A04A43-5A77-4B84-94A3-D3A74F0AC74B}"/>
              </a:ext>
            </a:extLst>
          </p:cNvPr>
          <p:cNvSpPr txBox="1"/>
          <p:nvPr/>
        </p:nvSpPr>
        <p:spPr>
          <a:xfrm>
            <a:off x="3594208" y="4505397"/>
            <a:ext cx="185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spc="1200">
                <a:solidFill>
                  <a:srgbClr val="007A8A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pt-BR" sz="1200" spc="400" dirty="0">
                <a:solidFill>
                  <a:schemeClr val="bg1"/>
                </a:solidFill>
                <a:latin typeface="+mn-lt"/>
              </a:rPr>
              <a:t>CONHECIMENTO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968737-6CE1-4C2B-84F2-44744294BFA3}"/>
              </a:ext>
            </a:extLst>
          </p:cNvPr>
          <p:cNvSpPr txBox="1"/>
          <p:nvPr/>
        </p:nvSpPr>
        <p:spPr>
          <a:xfrm>
            <a:off x="741445" y="4241193"/>
            <a:ext cx="2308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300" dirty="0">
                <a:solidFill>
                  <a:schemeClr val="bg1"/>
                </a:solidFill>
                <a:latin typeface="+mj-lt"/>
              </a:rPr>
              <a:t>Atenção e precisão para entregar o essencial para nossos pacientes: segurança.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159A031-BC95-4FB6-BAB8-643E4C1EA343}"/>
              </a:ext>
            </a:extLst>
          </p:cNvPr>
          <p:cNvSpPr txBox="1"/>
          <p:nvPr/>
        </p:nvSpPr>
        <p:spPr>
          <a:xfrm>
            <a:off x="613783" y="3921327"/>
            <a:ext cx="2217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spc="140" dirty="0">
                <a:solidFill>
                  <a:schemeClr val="bg1"/>
                </a:solidFill>
              </a:rPr>
              <a:t>SEGURANÇA DO PACIENTE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FD8833B-77AE-48ED-981F-D573A25CF58C}"/>
              </a:ext>
            </a:extLst>
          </p:cNvPr>
          <p:cNvSpPr txBox="1"/>
          <p:nvPr/>
        </p:nvSpPr>
        <p:spPr>
          <a:xfrm>
            <a:off x="9196245" y="473720"/>
            <a:ext cx="133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spc="140" dirty="0">
                <a:solidFill>
                  <a:schemeClr val="bg1"/>
                </a:solidFill>
              </a:rPr>
              <a:t>ACOLHIMENTO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32D900-D979-4288-98BC-3B5FFF296E6E}"/>
              </a:ext>
            </a:extLst>
          </p:cNvPr>
          <p:cNvSpPr txBox="1"/>
          <p:nvPr/>
        </p:nvSpPr>
        <p:spPr>
          <a:xfrm>
            <a:off x="9196245" y="17214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spc="140" dirty="0">
                <a:solidFill>
                  <a:schemeClr val="bg1"/>
                </a:solidFill>
              </a:rPr>
              <a:t>VERDADE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6C9625-4064-4063-A328-CC3C29E1BB24}"/>
              </a:ext>
            </a:extLst>
          </p:cNvPr>
          <p:cNvSpPr txBox="1"/>
          <p:nvPr/>
        </p:nvSpPr>
        <p:spPr>
          <a:xfrm>
            <a:off x="9196245" y="3930852"/>
            <a:ext cx="2708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spc="140" dirty="0">
                <a:solidFill>
                  <a:schemeClr val="bg1"/>
                </a:solidFill>
              </a:rPr>
              <a:t>PROTAGONISMO COLABORATIVO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8BB790-DC10-47CF-9613-DEC2E91C7E8A}"/>
              </a:ext>
            </a:extLst>
          </p:cNvPr>
          <p:cNvSpPr txBox="1"/>
          <p:nvPr/>
        </p:nvSpPr>
        <p:spPr>
          <a:xfrm>
            <a:off x="9349042" y="4241193"/>
            <a:ext cx="24784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300" dirty="0">
                <a:solidFill>
                  <a:schemeClr val="bg1"/>
                </a:solidFill>
                <a:latin typeface="+mj-lt"/>
              </a:rPr>
              <a:t>O hospital é um organismo vivo. Cada um precisa exercer seu papel, mas sobretudo ter iniciativa, se enxergar no outro e trabalhar em conjunto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B63ACE-5EF6-44B5-BFF8-FBE027DFF904}"/>
              </a:ext>
            </a:extLst>
          </p:cNvPr>
          <p:cNvSpPr txBox="1"/>
          <p:nvPr/>
        </p:nvSpPr>
        <p:spPr>
          <a:xfrm>
            <a:off x="9349042" y="816635"/>
            <a:ext cx="22619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300" dirty="0">
                <a:solidFill>
                  <a:schemeClr val="bg1"/>
                </a:solidFill>
                <a:latin typeface="+mj-lt"/>
              </a:rPr>
              <a:t>É na relação humana do toque e do olhar que se dá a mais profunda medicina.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B68347-1C39-4686-B910-11F71C678FBC}"/>
              </a:ext>
            </a:extLst>
          </p:cNvPr>
          <p:cNvSpPr txBox="1"/>
          <p:nvPr/>
        </p:nvSpPr>
        <p:spPr>
          <a:xfrm>
            <a:off x="9349042" y="2052708"/>
            <a:ext cx="2478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300" dirty="0">
                <a:solidFill>
                  <a:schemeClr val="bg1"/>
                </a:solidFill>
                <a:latin typeface="+mj-lt"/>
              </a:rPr>
              <a:t>A confiança é o nosso meio e a credibilidade nosso fim.</a:t>
            </a:r>
            <a:br>
              <a:rPr lang="pt-BR" sz="1300" dirty="0">
                <a:solidFill>
                  <a:schemeClr val="bg1"/>
                </a:solidFill>
                <a:latin typeface="+mj-lt"/>
              </a:rPr>
            </a:br>
            <a:r>
              <a:rPr lang="pt-BR" sz="1300" dirty="0">
                <a:solidFill>
                  <a:schemeClr val="bg1"/>
                </a:solidFill>
                <a:latin typeface="+mj-lt"/>
              </a:rPr>
              <a:t>Somos íntegros com nós mesmos e com o mundo à nossa volta.</a:t>
            </a:r>
          </a:p>
        </p:txBody>
      </p:sp>
    </p:spTree>
    <p:extLst>
      <p:ext uri="{BB962C8B-B14F-4D97-AF65-F5344CB8AC3E}">
        <p14:creationId xmlns:p14="http://schemas.microsoft.com/office/powerpoint/2010/main" val="86400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8FB82B7-9B72-4940-92FA-D789C14BB949}"/>
              </a:ext>
            </a:extLst>
          </p:cNvPr>
          <p:cNvSpPr txBox="1"/>
          <p:nvPr/>
        </p:nvSpPr>
        <p:spPr>
          <a:xfrm>
            <a:off x="431448" y="783950"/>
            <a:ext cx="10200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spc="-70" dirty="0">
                <a:solidFill>
                  <a:schemeClr val="bg1"/>
                </a:solidFill>
              </a:rPr>
              <a:t>ESTRATÉGIA    CULTURA</a:t>
            </a:r>
          </a:p>
        </p:txBody>
      </p:sp>
      <p:pic>
        <p:nvPicPr>
          <p:cNvPr id="2" name="Picture 1" descr="kisspng-organizational-culture-change-management-leadershi-team-work-5acf8f415d0615.81398512152355206538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2" y="2441223"/>
            <a:ext cx="3202303" cy="3273466"/>
          </a:xfrm>
          <a:prstGeom prst="rect">
            <a:avLst/>
          </a:prstGeom>
        </p:spPr>
      </p:pic>
      <p:pic>
        <p:nvPicPr>
          <p:cNvPr id="3" name="Picture 2" descr="045803437a9ee4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" y="2328333"/>
            <a:ext cx="5256980" cy="33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860" y="59817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CFA673-D3B6-4A82-96EB-F27F2D805222}"/>
              </a:ext>
            </a:extLst>
          </p:cNvPr>
          <p:cNvGrpSpPr/>
          <p:nvPr/>
        </p:nvGrpSpPr>
        <p:grpSpPr>
          <a:xfrm>
            <a:off x="698458" y="505648"/>
            <a:ext cx="3144886" cy="3146386"/>
            <a:chOff x="698458" y="505648"/>
            <a:chExt cx="3144886" cy="314638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875B39B-0154-4089-960B-9BA5C1E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2111866"/>
              <a:ext cx="1537166" cy="1538667"/>
            </a:xfrm>
            <a:custGeom>
              <a:avLst/>
              <a:gdLst>
                <a:gd name="T0" fmla="*/ 1600 w 1904"/>
                <a:gd name="T1" fmla="*/ 0 h 1905"/>
                <a:gd name="T2" fmla="*/ 0 w 1904"/>
                <a:gd name="T3" fmla="*/ 0 h 1905"/>
                <a:gd name="T4" fmla="*/ 1 w 1904"/>
                <a:gd name="T5" fmla="*/ 32 h 1905"/>
                <a:gd name="T6" fmla="*/ 3 w 1904"/>
                <a:gd name="T7" fmla="*/ 78 h 1905"/>
                <a:gd name="T8" fmla="*/ 7 w 1904"/>
                <a:gd name="T9" fmla="*/ 130 h 1905"/>
                <a:gd name="T10" fmla="*/ 11 w 1904"/>
                <a:gd name="T11" fmla="*/ 175 h 1905"/>
                <a:gd name="T12" fmla="*/ 18 w 1904"/>
                <a:gd name="T13" fmla="*/ 227 h 1905"/>
                <a:gd name="T14" fmla="*/ 24 w 1904"/>
                <a:gd name="T15" fmla="*/ 271 h 1905"/>
                <a:gd name="T16" fmla="*/ 33 w 1904"/>
                <a:gd name="T17" fmla="*/ 323 h 1905"/>
                <a:gd name="T18" fmla="*/ 42 w 1904"/>
                <a:gd name="T19" fmla="*/ 365 h 1905"/>
                <a:gd name="T20" fmla="*/ 53 w 1904"/>
                <a:gd name="T21" fmla="*/ 417 h 1905"/>
                <a:gd name="T22" fmla="*/ 64 w 1904"/>
                <a:gd name="T23" fmla="*/ 457 h 1905"/>
                <a:gd name="T24" fmla="*/ 78 w 1904"/>
                <a:gd name="T25" fmla="*/ 509 h 1905"/>
                <a:gd name="T26" fmla="*/ 90 w 1904"/>
                <a:gd name="T27" fmla="*/ 548 h 1905"/>
                <a:gd name="T28" fmla="*/ 107 w 1904"/>
                <a:gd name="T29" fmla="*/ 600 h 1905"/>
                <a:gd name="T30" fmla="*/ 121 w 1904"/>
                <a:gd name="T31" fmla="*/ 637 h 1905"/>
                <a:gd name="T32" fmla="*/ 141 w 1904"/>
                <a:gd name="T33" fmla="*/ 689 h 1905"/>
                <a:gd name="T34" fmla="*/ 155 w 1904"/>
                <a:gd name="T35" fmla="*/ 724 h 1905"/>
                <a:gd name="T36" fmla="*/ 179 w 1904"/>
                <a:gd name="T37" fmla="*/ 776 h 1905"/>
                <a:gd name="T38" fmla="*/ 194 w 1904"/>
                <a:gd name="T39" fmla="*/ 809 h 1905"/>
                <a:gd name="T40" fmla="*/ 221 w 1904"/>
                <a:gd name="T41" fmla="*/ 861 h 1905"/>
                <a:gd name="T42" fmla="*/ 237 w 1904"/>
                <a:gd name="T43" fmla="*/ 892 h 1905"/>
                <a:gd name="T44" fmla="*/ 267 w 1904"/>
                <a:gd name="T45" fmla="*/ 944 h 1905"/>
                <a:gd name="T46" fmla="*/ 283 w 1904"/>
                <a:gd name="T47" fmla="*/ 972 h 1905"/>
                <a:gd name="T48" fmla="*/ 318 w 1904"/>
                <a:gd name="T49" fmla="*/ 1026 h 1905"/>
                <a:gd name="T50" fmla="*/ 333 w 1904"/>
                <a:gd name="T51" fmla="*/ 1050 h 1905"/>
                <a:gd name="T52" fmla="*/ 373 w 1904"/>
                <a:gd name="T53" fmla="*/ 1106 h 1905"/>
                <a:gd name="T54" fmla="*/ 387 w 1904"/>
                <a:gd name="T55" fmla="*/ 1125 h 1905"/>
                <a:gd name="T56" fmla="*/ 435 w 1904"/>
                <a:gd name="T57" fmla="*/ 1187 h 1905"/>
                <a:gd name="T58" fmla="*/ 444 w 1904"/>
                <a:gd name="T59" fmla="*/ 1198 h 1905"/>
                <a:gd name="T60" fmla="*/ 707 w 1904"/>
                <a:gd name="T61" fmla="*/ 1461 h 1905"/>
                <a:gd name="T62" fmla="*/ 719 w 1904"/>
                <a:gd name="T63" fmla="*/ 1470 h 1905"/>
                <a:gd name="T64" fmla="*/ 779 w 1904"/>
                <a:gd name="T65" fmla="*/ 1518 h 1905"/>
                <a:gd name="T66" fmla="*/ 799 w 1904"/>
                <a:gd name="T67" fmla="*/ 1532 h 1905"/>
                <a:gd name="T68" fmla="*/ 855 w 1904"/>
                <a:gd name="T69" fmla="*/ 1571 h 1905"/>
                <a:gd name="T70" fmla="*/ 879 w 1904"/>
                <a:gd name="T71" fmla="*/ 1588 h 1905"/>
                <a:gd name="T72" fmla="*/ 932 w 1904"/>
                <a:gd name="T73" fmla="*/ 1622 h 1905"/>
                <a:gd name="T74" fmla="*/ 961 w 1904"/>
                <a:gd name="T75" fmla="*/ 1638 h 1905"/>
                <a:gd name="T76" fmla="*/ 1013 w 1904"/>
                <a:gd name="T77" fmla="*/ 1668 h 1905"/>
                <a:gd name="T78" fmla="*/ 1044 w 1904"/>
                <a:gd name="T79" fmla="*/ 1684 h 1905"/>
                <a:gd name="T80" fmla="*/ 1095 w 1904"/>
                <a:gd name="T81" fmla="*/ 1711 h 1905"/>
                <a:gd name="T82" fmla="*/ 1129 w 1904"/>
                <a:gd name="T83" fmla="*/ 1726 h 1905"/>
                <a:gd name="T84" fmla="*/ 1180 w 1904"/>
                <a:gd name="T85" fmla="*/ 1750 h 1905"/>
                <a:gd name="T86" fmla="*/ 1216 w 1904"/>
                <a:gd name="T87" fmla="*/ 1764 h 1905"/>
                <a:gd name="T88" fmla="*/ 1267 w 1904"/>
                <a:gd name="T89" fmla="*/ 1784 h 1905"/>
                <a:gd name="T90" fmla="*/ 1305 w 1904"/>
                <a:gd name="T91" fmla="*/ 1798 h 1905"/>
                <a:gd name="T92" fmla="*/ 1356 w 1904"/>
                <a:gd name="T93" fmla="*/ 1815 h 1905"/>
                <a:gd name="T94" fmla="*/ 1396 w 1904"/>
                <a:gd name="T95" fmla="*/ 1827 h 1905"/>
                <a:gd name="T96" fmla="*/ 1447 w 1904"/>
                <a:gd name="T97" fmla="*/ 1842 h 1905"/>
                <a:gd name="T98" fmla="*/ 1488 w 1904"/>
                <a:gd name="T99" fmla="*/ 1852 h 1905"/>
                <a:gd name="T100" fmla="*/ 1539 w 1904"/>
                <a:gd name="T101" fmla="*/ 1864 h 1905"/>
                <a:gd name="T102" fmla="*/ 1582 w 1904"/>
                <a:gd name="T103" fmla="*/ 1872 h 1905"/>
                <a:gd name="T104" fmla="*/ 1634 w 1904"/>
                <a:gd name="T105" fmla="*/ 1881 h 1905"/>
                <a:gd name="T106" fmla="*/ 1677 w 1904"/>
                <a:gd name="T107" fmla="*/ 1887 h 1905"/>
                <a:gd name="T108" fmla="*/ 1729 w 1904"/>
                <a:gd name="T109" fmla="*/ 1894 h 1905"/>
                <a:gd name="T110" fmla="*/ 1774 w 1904"/>
                <a:gd name="T111" fmla="*/ 1898 h 1905"/>
                <a:gd name="T112" fmla="*/ 1827 w 1904"/>
                <a:gd name="T113" fmla="*/ 1902 h 1905"/>
                <a:gd name="T114" fmla="*/ 1872 w 1904"/>
                <a:gd name="T115" fmla="*/ 1904 h 1905"/>
                <a:gd name="T116" fmla="*/ 1904 w 1904"/>
                <a:gd name="T117" fmla="*/ 1905 h 1905"/>
                <a:gd name="T118" fmla="*/ 1904 w 1904"/>
                <a:gd name="T119" fmla="*/ 298 h 1905"/>
                <a:gd name="T120" fmla="*/ 1600 w 1904"/>
                <a:gd name="T121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A4384FB-AC4D-49BD-8DB7-F385ADBD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2111866"/>
              <a:ext cx="1543171" cy="1540168"/>
            </a:xfrm>
            <a:custGeom>
              <a:avLst/>
              <a:gdLst>
                <a:gd name="T0" fmla="*/ 1913 w 1913"/>
                <a:gd name="T1" fmla="*/ 1 h 1906"/>
                <a:gd name="T2" fmla="*/ 297 w 1913"/>
                <a:gd name="T3" fmla="*/ 0 h 1906"/>
                <a:gd name="T4" fmla="*/ 0 w 1913"/>
                <a:gd name="T5" fmla="*/ 298 h 1906"/>
                <a:gd name="T6" fmla="*/ 0 w 1913"/>
                <a:gd name="T7" fmla="*/ 1906 h 1906"/>
                <a:gd name="T8" fmla="*/ 1913 w 1913"/>
                <a:gd name="T9" fmla="*/ 1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12C47CA-478A-4587-8133-6FD6E3EA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505648"/>
              <a:ext cx="1537166" cy="1541669"/>
            </a:xfrm>
            <a:custGeom>
              <a:avLst/>
              <a:gdLst>
                <a:gd name="T0" fmla="*/ 1904 w 1904"/>
                <a:gd name="T1" fmla="*/ 1607 h 1910"/>
                <a:gd name="T2" fmla="*/ 1872 w 1904"/>
                <a:gd name="T3" fmla="*/ 0 h 1910"/>
                <a:gd name="T4" fmla="*/ 1774 w 1904"/>
                <a:gd name="T5" fmla="*/ 6 h 1910"/>
                <a:gd name="T6" fmla="*/ 1677 w 1904"/>
                <a:gd name="T7" fmla="*/ 17 h 1910"/>
                <a:gd name="T8" fmla="*/ 1581 w 1904"/>
                <a:gd name="T9" fmla="*/ 33 h 1910"/>
                <a:gd name="T10" fmla="*/ 1487 w 1904"/>
                <a:gd name="T11" fmla="*/ 53 h 1910"/>
                <a:gd name="T12" fmla="*/ 1395 w 1904"/>
                <a:gd name="T13" fmla="*/ 78 h 1910"/>
                <a:gd name="T14" fmla="*/ 1305 w 1904"/>
                <a:gd name="T15" fmla="*/ 107 h 1910"/>
                <a:gd name="T16" fmla="*/ 1216 w 1904"/>
                <a:gd name="T17" fmla="*/ 141 h 1910"/>
                <a:gd name="T18" fmla="*/ 1129 w 1904"/>
                <a:gd name="T19" fmla="*/ 179 h 1910"/>
                <a:gd name="T20" fmla="*/ 1045 w 1904"/>
                <a:gd name="T21" fmla="*/ 220 h 1910"/>
                <a:gd name="T22" fmla="*/ 963 w 1904"/>
                <a:gd name="T23" fmla="*/ 266 h 1910"/>
                <a:gd name="T24" fmla="*/ 882 w 1904"/>
                <a:gd name="T25" fmla="*/ 316 h 1910"/>
                <a:gd name="T26" fmla="*/ 804 w 1904"/>
                <a:gd name="T27" fmla="*/ 370 h 1910"/>
                <a:gd name="T28" fmla="*/ 728 w 1904"/>
                <a:gd name="T29" fmla="*/ 429 h 1910"/>
                <a:gd name="T30" fmla="*/ 649 w 1904"/>
                <a:gd name="T31" fmla="*/ 496 h 1910"/>
                <a:gd name="T32" fmla="*/ 505 w 1904"/>
                <a:gd name="T33" fmla="*/ 638 h 1910"/>
                <a:gd name="T34" fmla="*/ 445 w 1904"/>
                <a:gd name="T35" fmla="*/ 708 h 1910"/>
                <a:gd name="T36" fmla="*/ 388 w 1904"/>
                <a:gd name="T37" fmla="*/ 781 h 1910"/>
                <a:gd name="T38" fmla="*/ 334 w 1904"/>
                <a:gd name="T39" fmla="*/ 856 h 1910"/>
                <a:gd name="T40" fmla="*/ 284 w 1904"/>
                <a:gd name="T41" fmla="*/ 934 h 1910"/>
                <a:gd name="T42" fmla="*/ 237 w 1904"/>
                <a:gd name="T43" fmla="*/ 1015 h 1910"/>
                <a:gd name="T44" fmla="*/ 195 w 1904"/>
                <a:gd name="T45" fmla="*/ 1098 h 1910"/>
                <a:gd name="T46" fmla="*/ 156 w 1904"/>
                <a:gd name="T47" fmla="*/ 1183 h 1910"/>
                <a:gd name="T48" fmla="*/ 121 w 1904"/>
                <a:gd name="T49" fmla="*/ 1270 h 1910"/>
                <a:gd name="T50" fmla="*/ 90 w 1904"/>
                <a:gd name="T51" fmla="*/ 1359 h 1910"/>
                <a:gd name="T52" fmla="*/ 64 w 1904"/>
                <a:gd name="T53" fmla="*/ 1450 h 1910"/>
                <a:gd name="T54" fmla="*/ 42 w 1904"/>
                <a:gd name="T55" fmla="*/ 1544 h 1910"/>
                <a:gd name="T56" fmla="*/ 24 w 1904"/>
                <a:gd name="T57" fmla="*/ 1638 h 1910"/>
                <a:gd name="T58" fmla="*/ 11 w 1904"/>
                <a:gd name="T59" fmla="*/ 1734 h 1910"/>
                <a:gd name="T60" fmla="*/ 3 w 1904"/>
                <a:gd name="T61" fmla="*/ 1832 h 1910"/>
                <a:gd name="T62" fmla="*/ 0 w 1904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Rectangle 1"/>
          <p:cNvSpPr/>
          <p:nvPr/>
        </p:nvSpPr>
        <p:spPr>
          <a:xfrm>
            <a:off x="5931362" y="7215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 descr="Captura de Tela 2019-06-07 às 03.5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1315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415" y="2766684"/>
            <a:ext cx="181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VALORES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6539" y="5069331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CRENÇAS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8931" y="0"/>
            <a:ext cx="3918799" cy="707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b="1" dirty="0">
              <a:solidFill>
                <a:srgbClr val="FFFFFF"/>
              </a:solidFill>
            </a:endParaRPr>
          </a:p>
          <a:p>
            <a:pPr algn="ctr"/>
            <a:r>
              <a:rPr lang="en-US" sz="2600" b="1" dirty="0">
                <a:solidFill>
                  <a:srgbClr val="FFFFFF"/>
                </a:solidFill>
              </a:rPr>
              <a:t>CULTURA ORGANIZACIONAL        </a:t>
            </a:r>
            <a:r>
              <a:rPr lang="en-US" b="1" dirty="0">
                <a:solidFill>
                  <a:srgbClr val="FFFFFF"/>
                </a:solidFill>
              </a:rPr>
              <a:t>(SCHEIN)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Pressupostos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básicos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Escolhas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Adaptação</a:t>
            </a:r>
            <a:r>
              <a:rPr lang="en-US" sz="2200" dirty="0">
                <a:solidFill>
                  <a:srgbClr val="FFFFFF"/>
                </a:solidFill>
              </a:rPr>
              <a:t> na </a:t>
            </a:r>
            <a:r>
              <a:rPr lang="en-US" sz="2200" dirty="0" err="1">
                <a:solidFill>
                  <a:srgbClr val="FFFFFF"/>
                </a:solidFill>
              </a:rPr>
              <a:t>resolução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problemas</a:t>
            </a:r>
            <a:r>
              <a:rPr lang="en-US" sz="2200" dirty="0">
                <a:solidFill>
                  <a:srgbClr val="FFFFFF"/>
                </a:solidFill>
              </a:rPr>
              <a:t> e </a:t>
            </a:r>
            <a:r>
              <a:rPr lang="en-US" sz="2200" dirty="0" err="1">
                <a:solidFill>
                  <a:srgbClr val="FFFFFF"/>
                </a:solidFill>
              </a:rPr>
              <a:t>integração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Validação</a:t>
            </a:r>
            <a:r>
              <a:rPr lang="en-US" sz="2200" dirty="0">
                <a:solidFill>
                  <a:srgbClr val="FFFFFF"/>
                </a:solidFill>
              </a:rPr>
              <a:t> da </a:t>
            </a:r>
            <a:r>
              <a:rPr lang="en-US" sz="2200" dirty="0" err="1">
                <a:solidFill>
                  <a:srgbClr val="FFFFFF"/>
                </a:solidFill>
              </a:rPr>
              <a:t>eficácia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Transmissão</a:t>
            </a:r>
            <a:r>
              <a:rPr lang="en-US" sz="2200" dirty="0">
                <a:solidFill>
                  <a:srgbClr val="FFFFFF"/>
                </a:solidFill>
              </a:rPr>
              <a:t> e </a:t>
            </a:r>
            <a:r>
              <a:rPr lang="en-US" sz="2200" dirty="0" err="1">
                <a:solidFill>
                  <a:srgbClr val="FFFFFF"/>
                </a:solidFill>
              </a:rPr>
              <a:t>ensino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Maneira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pensar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agir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     e </a:t>
            </a:r>
            <a:r>
              <a:rPr lang="en-US" sz="2200" dirty="0" err="1">
                <a:solidFill>
                  <a:srgbClr val="FFFFFF"/>
                </a:solidFill>
              </a:rPr>
              <a:t>sentir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“</a:t>
            </a:r>
            <a:r>
              <a:rPr lang="en-US" sz="2200" dirty="0" err="1">
                <a:solidFill>
                  <a:srgbClr val="FFFFFF"/>
                </a:solidFill>
              </a:rPr>
              <a:t>Visibilidade</a:t>
            </a:r>
            <a:r>
              <a:rPr lang="en-US" sz="2200" dirty="0">
                <a:solidFill>
                  <a:srgbClr val="FFFFFF"/>
                </a:solidFill>
              </a:rPr>
              <a:t>”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    </a:t>
            </a:r>
            <a:r>
              <a:rPr lang="en-US" sz="2200" dirty="0" err="1">
                <a:solidFill>
                  <a:srgbClr val="FFFFFF"/>
                </a:solidFill>
              </a:rPr>
              <a:t>distinta</a:t>
            </a:r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458449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ATITUDES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680" y="1121118"/>
            <a:ext cx="18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5169" y="2638411"/>
            <a:ext cx="181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COMPORTAMENTOS INDIVIDUAIS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5379" y="5774369"/>
            <a:ext cx="181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POLÍTICAS</a:t>
            </a:r>
          </a:p>
        </p:txBody>
      </p:sp>
    </p:spTree>
    <p:extLst>
      <p:ext uri="{BB962C8B-B14F-4D97-AF65-F5344CB8AC3E}">
        <p14:creationId xmlns:p14="http://schemas.microsoft.com/office/powerpoint/2010/main" val="286516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A1022D6-5907-412F-A48C-358E9863B927}"/>
              </a:ext>
            </a:extLst>
          </p:cNvPr>
          <p:cNvSpPr/>
          <p:nvPr/>
        </p:nvSpPr>
        <p:spPr>
          <a:xfrm>
            <a:off x="169335" y="1529375"/>
            <a:ext cx="11768666" cy="722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“Cultura organizacional é o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como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as organizações fazem” </a:t>
            </a:r>
            <a:r>
              <a:rPr lang="mr-IN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–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Comportamento, “Nós somos o que fazemos repetidamente” Aristóteles</a:t>
            </a:r>
          </a:p>
          <a:p>
            <a:pPr marL="355600" indent="-3429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“Em grande parte, cultura é produto da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compensação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” </a:t>
            </a:r>
            <a:r>
              <a:rPr lang="mr-IN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– 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incentivos para fazer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“Cultura organizacional é a soma de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valores e rituais 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que servem como 'cola' para integrar os membros da organização.” símbolos e linguagens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8128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127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</a:t>
            </a:r>
          </a:p>
          <a:p>
            <a:pPr marL="127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	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2DF9C9-D7EC-409E-A4ED-9E5A43FF510F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2C80A-2329-4ECB-97E9-3654975BBFEA}"/>
              </a:ext>
            </a:extLst>
          </p:cNvPr>
          <p:cNvSpPr txBox="1"/>
          <p:nvPr/>
        </p:nvSpPr>
        <p:spPr>
          <a:xfrm>
            <a:off x="217902" y="118508"/>
            <a:ext cx="921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pc="-70" dirty="0">
                <a:solidFill>
                  <a:srgbClr val="004255"/>
                </a:solidFill>
              </a:rPr>
              <a:t>Cultura Organizacional </a:t>
            </a:r>
            <a:r>
              <a:rPr lang="mr-IN" sz="3600" spc="-70" dirty="0">
                <a:solidFill>
                  <a:srgbClr val="004255"/>
                </a:solidFill>
              </a:rPr>
              <a:t>– </a:t>
            </a:r>
            <a:r>
              <a:rPr lang="pt-BR" sz="3600" spc="-70" dirty="0">
                <a:solidFill>
                  <a:srgbClr val="004255"/>
                </a:solidFill>
              </a:rPr>
              <a:t>visões complementares -I</a:t>
            </a:r>
          </a:p>
        </p:txBody>
      </p:sp>
      <p:pic>
        <p:nvPicPr>
          <p:cNvPr id="45" name="logo">
            <a:extLst>
              <a:ext uri="{FF2B5EF4-FFF2-40B4-BE49-F238E27FC236}">
                <a16:creationId xmlns:a16="http://schemas.microsoft.com/office/drawing/2014/main" id="{3C98013A-740B-419A-9034-C173C858E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950" y="-19050"/>
            <a:ext cx="301394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3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A1022D6-5907-412F-A48C-358E9863B927}"/>
              </a:ext>
            </a:extLst>
          </p:cNvPr>
          <p:cNvSpPr/>
          <p:nvPr/>
        </p:nvSpPr>
        <p:spPr>
          <a:xfrm>
            <a:off x="239890" y="1303598"/>
            <a:ext cx="11768666" cy="770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“Cultura organizacional é</a:t>
            </a:r>
            <a:r>
              <a:rPr lang="pt-BR" altLang="pt-BR" sz="2400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civilização</a:t>
            </a:r>
            <a:r>
              <a:rPr lang="pt-BR" altLang="pt-BR" sz="2400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no local de trabalho” </a:t>
            </a:r>
            <a:r>
              <a:rPr lang="mr-IN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–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certo ou errado na maneira de fazer e agir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“Uma organização [é] uma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cultura viva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… que pode se adaptar à realidade o mais rápido possível”. </a:t>
            </a:r>
            <a:r>
              <a:rPr lang="en-US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D</a:t>
            </a:r>
            <a:r>
              <a:rPr lang="pt-BR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inamismo</a:t>
            </a: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“A cultura é o </a:t>
            </a:r>
            <a:r>
              <a:rPr lang="pt-BR" altLang="pt-BR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sistema imunológico 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da organização” </a:t>
            </a:r>
            <a:r>
              <a:rPr lang="mr-IN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–</a:t>
            </a: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proteção contra diferentes pensamentos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812800" lvl="1" indent="-342900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defRPr/>
            </a:pPr>
            <a:endParaRPr lang="pt-BR" altLang="pt-BR" sz="2400" dirty="0">
              <a:solidFill>
                <a:schemeClr val="bg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127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 </a:t>
            </a:r>
          </a:p>
          <a:p>
            <a:pPr marL="127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Arial" charset="0"/>
              </a:rPr>
              <a:t>	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2DF9C9-D7EC-409E-A4ED-9E5A43FF510F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2C80A-2329-4ECB-97E9-3654975BBFEA}"/>
              </a:ext>
            </a:extLst>
          </p:cNvPr>
          <p:cNvSpPr txBox="1"/>
          <p:nvPr/>
        </p:nvSpPr>
        <p:spPr>
          <a:xfrm>
            <a:off x="217902" y="118508"/>
            <a:ext cx="959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pc="-70" dirty="0">
                <a:solidFill>
                  <a:srgbClr val="004255"/>
                </a:solidFill>
              </a:rPr>
              <a:t>Cultura Organizacional </a:t>
            </a:r>
            <a:r>
              <a:rPr lang="mr-IN" sz="3600" spc="-70" dirty="0">
                <a:solidFill>
                  <a:srgbClr val="004255"/>
                </a:solidFill>
              </a:rPr>
              <a:t>–   </a:t>
            </a:r>
            <a:r>
              <a:rPr lang="pt-BR" sz="3600" spc="-70" dirty="0">
                <a:solidFill>
                  <a:srgbClr val="004255"/>
                </a:solidFill>
              </a:rPr>
              <a:t>visões complementares- II</a:t>
            </a:r>
          </a:p>
        </p:txBody>
      </p:sp>
      <p:pic>
        <p:nvPicPr>
          <p:cNvPr id="45" name="logo">
            <a:extLst>
              <a:ext uri="{FF2B5EF4-FFF2-40B4-BE49-F238E27FC236}">
                <a16:creationId xmlns:a16="http://schemas.microsoft.com/office/drawing/2014/main" id="{3C98013A-740B-419A-9034-C173C858E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950" y="-19050"/>
            <a:ext cx="301394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pic>
        <p:nvPicPr>
          <p:cNvPr id="5" name="Picture 4" descr="why-culture-eats-strategy-featured-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0"/>
            <a:ext cx="7620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444" y="1185333"/>
            <a:ext cx="42192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“A </a:t>
            </a:r>
            <a:r>
              <a:rPr lang="en-US" sz="4000" dirty="0" err="1">
                <a:solidFill>
                  <a:schemeClr val="bg1"/>
                </a:solidFill>
              </a:rPr>
              <a:t>Cultura</a:t>
            </a:r>
            <a:r>
              <a:rPr lang="en-US" sz="4000" dirty="0">
                <a:solidFill>
                  <a:schemeClr val="bg1"/>
                </a:solidFill>
              </a:rPr>
              <a:t> come a </a:t>
            </a:r>
            <a:r>
              <a:rPr lang="en-US" sz="4000" dirty="0" err="1">
                <a:solidFill>
                  <a:schemeClr val="bg1"/>
                </a:solidFill>
              </a:rPr>
              <a:t>estratégia</a:t>
            </a:r>
            <a:r>
              <a:rPr lang="en-US" sz="4000" dirty="0">
                <a:solidFill>
                  <a:schemeClr val="bg1"/>
                </a:solidFill>
              </a:rPr>
              <a:t> no café da </a:t>
            </a:r>
            <a:r>
              <a:rPr lang="en-US" sz="4000" dirty="0" err="1">
                <a:solidFill>
                  <a:schemeClr val="bg1"/>
                </a:solidFill>
              </a:rPr>
              <a:t>manhã</a:t>
            </a:r>
            <a:r>
              <a:rPr lang="en-US" sz="4000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 (P. </a:t>
            </a:r>
            <a:r>
              <a:rPr lang="en-US" sz="2800" i="1" dirty="0" err="1">
                <a:solidFill>
                  <a:schemeClr val="bg1"/>
                </a:solidFill>
              </a:rPr>
              <a:t>Drucker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3319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rea_logo">
            <a:extLst>
              <a:ext uri="{FF2B5EF4-FFF2-40B4-BE49-F238E27FC236}">
                <a16:creationId xmlns:a16="http://schemas.microsoft.com/office/drawing/2014/main" id="{1ACD9AE6-D153-4463-AE9D-50DC3E5D25B9}"/>
              </a:ext>
            </a:extLst>
          </p:cNvPr>
          <p:cNvSpPr/>
          <p:nvPr/>
        </p:nvSpPr>
        <p:spPr>
          <a:xfrm>
            <a:off x="8240418" y="2663282"/>
            <a:ext cx="3959964" cy="4194719"/>
          </a:xfrm>
          <a:custGeom>
            <a:avLst/>
            <a:gdLst>
              <a:gd name="connsiteX0" fmla="*/ 3959964 w 3959964"/>
              <a:gd name="connsiteY0" fmla="*/ 0 h 4194719"/>
              <a:gd name="connsiteX1" fmla="*/ 3959964 w 3959964"/>
              <a:gd name="connsiteY1" fmla="*/ 4194719 h 4194719"/>
              <a:gd name="connsiteX2" fmla="*/ 0 w 3959964"/>
              <a:gd name="connsiteY2" fmla="*/ 4194719 h 4194719"/>
              <a:gd name="connsiteX3" fmla="*/ 118784 w 3959964"/>
              <a:gd name="connsiteY3" fmla="*/ 4126420 h 4194719"/>
              <a:gd name="connsiteX4" fmla="*/ 3853958 w 3959964"/>
              <a:gd name="connsiteY4" fmla="*/ 206974 h 41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9964" h="4194719">
                <a:moveTo>
                  <a:pt x="3959964" y="0"/>
                </a:moveTo>
                <a:lnTo>
                  <a:pt x="3959964" y="4194719"/>
                </a:lnTo>
                <a:lnTo>
                  <a:pt x="0" y="4194719"/>
                </a:lnTo>
                <a:lnTo>
                  <a:pt x="118784" y="4126420"/>
                </a:lnTo>
                <a:cubicBezTo>
                  <a:pt x="1684182" y="3175261"/>
                  <a:pt x="2977342" y="1820677"/>
                  <a:pt x="3853958" y="206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7E47A823-9F00-4FAD-B078-AD1FFE6F1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00" y="5816600"/>
            <a:ext cx="3013941" cy="8763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287C7FC-5E77-4CEC-A4DC-453A38956467}"/>
              </a:ext>
            </a:extLst>
          </p:cNvPr>
          <p:cNvGrpSpPr/>
          <p:nvPr/>
        </p:nvGrpSpPr>
        <p:grpSpPr>
          <a:xfrm>
            <a:off x="-970808" y="-1151609"/>
            <a:ext cx="6469908" cy="6472910"/>
            <a:chOff x="-970808" y="-1151609"/>
            <a:chExt cx="6469908" cy="647291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BF3FBBE-88FA-4536-9039-CDAAF42A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2111866"/>
              <a:ext cx="3206432" cy="3209435"/>
            </a:xfrm>
            <a:custGeom>
              <a:avLst/>
              <a:gdLst>
                <a:gd name="T0" fmla="*/ 3837 w 3972"/>
                <a:gd name="T1" fmla="*/ 1978 h 3975"/>
                <a:gd name="T2" fmla="*/ 3737 w 3972"/>
                <a:gd name="T3" fmla="*/ 1967 h 3975"/>
                <a:gd name="T4" fmla="*/ 3637 w 3972"/>
                <a:gd name="T5" fmla="*/ 1951 h 3975"/>
                <a:gd name="T6" fmla="*/ 3540 w 3972"/>
                <a:gd name="T7" fmla="*/ 1930 h 3975"/>
                <a:gd name="T8" fmla="*/ 3444 w 3972"/>
                <a:gd name="T9" fmla="*/ 1904 h 3975"/>
                <a:gd name="T10" fmla="*/ 3349 w 3972"/>
                <a:gd name="T11" fmla="*/ 1874 h 3975"/>
                <a:gd name="T12" fmla="*/ 3257 w 3972"/>
                <a:gd name="T13" fmla="*/ 1839 h 3975"/>
                <a:gd name="T14" fmla="*/ 3167 w 3972"/>
                <a:gd name="T15" fmla="*/ 1800 h 3975"/>
                <a:gd name="T16" fmla="*/ 3078 w 3972"/>
                <a:gd name="T17" fmla="*/ 1757 h 3975"/>
                <a:gd name="T18" fmla="*/ 2991 w 3972"/>
                <a:gd name="T19" fmla="*/ 1709 h 3975"/>
                <a:gd name="T20" fmla="*/ 2907 w 3972"/>
                <a:gd name="T21" fmla="*/ 1656 h 3975"/>
                <a:gd name="T22" fmla="*/ 2824 w 3972"/>
                <a:gd name="T23" fmla="*/ 1599 h 3975"/>
                <a:gd name="T24" fmla="*/ 2742 w 3972"/>
                <a:gd name="T25" fmla="*/ 1536 h 3975"/>
                <a:gd name="T26" fmla="*/ 2654 w 3972"/>
                <a:gd name="T27" fmla="*/ 1462 h 3975"/>
                <a:gd name="T28" fmla="*/ 2514 w 3972"/>
                <a:gd name="T29" fmla="*/ 1322 h 3975"/>
                <a:gd name="T30" fmla="*/ 2451 w 3972"/>
                <a:gd name="T31" fmla="*/ 1249 h 3975"/>
                <a:gd name="T32" fmla="*/ 2391 w 3972"/>
                <a:gd name="T33" fmla="*/ 1173 h 3975"/>
                <a:gd name="T34" fmla="*/ 2335 w 3972"/>
                <a:gd name="T35" fmla="*/ 1095 h 3975"/>
                <a:gd name="T36" fmla="*/ 2283 w 3972"/>
                <a:gd name="T37" fmla="*/ 1014 h 3975"/>
                <a:gd name="T38" fmla="*/ 2235 w 3972"/>
                <a:gd name="T39" fmla="*/ 930 h 3975"/>
                <a:gd name="T40" fmla="*/ 2190 w 3972"/>
                <a:gd name="T41" fmla="*/ 844 h 3975"/>
                <a:gd name="T42" fmla="*/ 2150 w 3972"/>
                <a:gd name="T43" fmla="*/ 755 h 3975"/>
                <a:gd name="T44" fmla="*/ 2114 w 3972"/>
                <a:gd name="T45" fmla="*/ 665 h 3975"/>
                <a:gd name="T46" fmla="*/ 2082 w 3972"/>
                <a:gd name="T47" fmla="*/ 572 h 3975"/>
                <a:gd name="T48" fmla="*/ 2054 w 3972"/>
                <a:gd name="T49" fmla="*/ 478 h 3975"/>
                <a:gd name="T50" fmla="*/ 2031 w 3972"/>
                <a:gd name="T51" fmla="*/ 381 h 3975"/>
                <a:gd name="T52" fmla="*/ 2013 w 3972"/>
                <a:gd name="T53" fmla="*/ 283 h 3975"/>
                <a:gd name="T54" fmla="*/ 2000 w 3972"/>
                <a:gd name="T55" fmla="*/ 183 h 3975"/>
                <a:gd name="T56" fmla="*/ 1991 w 3972"/>
                <a:gd name="T57" fmla="*/ 82 h 3975"/>
                <a:gd name="T58" fmla="*/ 1988 w 3972"/>
                <a:gd name="T59" fmla="*/ 0 h 3975"/>
                <a:gd name="T60" fmla="*/ 0 w 3972"/>
                <a:gd name="T61" fmla="*/ 0 h 3975"/>
                <a:gd name="T62" fmla="*/ 3972 w 3972"/>
                <a:gd name="T63" fmla="*/ 1986 h 3975"/>
                <a:gd name="T64" fmla="*/ 3939 w 3972"/>
                <a:gd name="T65" fmla="*/ 1984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75">
                  <a:moveTo>
                    <a:pt x="3890" y="1982"/>
                  </a:moveTo>
                  <a:cubicBezTo>
                    <a:pt x="3872" y="1981"/>
                    <a:pt x="3855" y="1979"/>
                    <a:pt x="3837" y="1978"/>
                  </a:cubicBezTo>
                  <a:cubicBezTo>
                    <a:pt x="3821" y="1977"/>
                    <a:pt x="3805" y="1975"/>
                    <a:pt x="3789" y="1973"/>
                  </a:cubicBezTo>
                  <a:cubicBezTo>
                    <a:pt x="3771" y="1971"/>
                    <a:pt x="3754" y="1969"/>
                    <a:pt x="3737" y="1967"/>
                  </a:cubicBezTo>
                  <a:cubicBezTo>
                    <a:pt x="3721" y="1965"/>
                    <a:pt x="3705" y="1962"/>
                    <a:pt x="3689" y="1960"/>
                  </a:cubicBezTo>
                  <a:cubicBezTo>
                    <a:pt x="3672" y="1957"/>
                    <a:pt x="3654" y="1954"/>
                    <a:pt x="3637" y="1951"/>
                  </a:cubicBezTo>
                  <a:cubicBezTo>
                    <a:pt x="3622" y="1948"/>
                    <a:pt x="3606" y="1945"/>
                    <a:pt x="3591" y="1942"/>
                  </a:cubicBezTo>
                  <a:cubicBezTo>
                    <a:pt x="3574" y="1938"/>
                    <a:pt x="3557" y="1934"/>
                    <a:pt x="3540" y="1930"/>
                  </a:cubicBezTo>
                  <a:cubicBezTo>
                    <a:pt x="3524" y="1926"/>
                    <a:pt x="3509" y="1923"/>
                    <a:pt x="3494" y="1919"/>
                  </a:cubicBezTo>
                  <a:cubicBezTo>
                    <a:pt x="3477" y="1914"/>
                    <a:pt x="3460" y="1909"/>
                    <a:pt x="3444" y="1904"/>
                  </a:cubicBezTo>
                  <a:cubicBezTo>
                    <a:pt x="3429" y="1900"/>
                    <a:pt x="3414" y="1896"/>
                    <a:pt x="3400" y="1891"/>
                  </a:cubicBezTo>
                  <a:cubicBezTo>
                    <a:pt x="3383" y="1886"/>
                    <a:pt x="3366" y="1880"/>
                    <a:pt x="3349" y="1874"/>
                  </a:cubicBezTo>
                  <a:cubicBezTo>
                    <a:pt x="3335" y="1869"/>
                    <a:pt x="3321" y="1864"/>
                    <a:pt x="3307" y="1859"/>
                  </a:cubicBezTo>
                  <a:cubicBezTo>
                    <a:pt x="3290" y="1853"/>
                    <a:pt x="3274" y="1846"/>
                    <a:pt x="3257" y="1839"/>
                  </a:cubicBezTo>
                  <a:cubicBezTo>
                    <a:pt x="3243" y="1834"/>
                    <a:pt x="3230" y="1829"/>
                    <a:pt x="3217" y="1823"/>
                  </a:cubicBezTo>
                  <a:cubicBezTo>
                    <a:pt x="3200" y="1816"/>
                    <a:pt x="3183" y="1808"/>
                    <a:pt x="3167" y="1800"/>
                  </a:cubicBezTo>
                  <a:cubicBezTo>
                    <a:pt x="3154" y="1794"/>
                    <a:pt x="3141" y="1789"/>
                    <a:pt x="3128" y="1782"/>
                  </a:cubicBezTo>
                  <a:cubicBezTo>
                    <a:pt x="3111" y="1774"/>
                    <a:pt x="3095" y="1765"/>
                    <a:pt x="3078" y="1757"/>
                  </a:cubicBezTo>
                  <a:cubicBezTo>
                    <a:pt x="3066" y="1750"/>
                    <a:pt x="3054" y="1744"/>
                    <a:pt x="3042" y="1738"/>
                  </a:cubicBezTo>
                  <a:cubicBezTo>
                    <a:pt x="3025" y="1729"/>
                    <a:pt x="3008" y="1719"/>
                    <a:pt x="2991" y="1709"/>
                  </a:cubicBezTo>
                  <a:cubicBezTo>
                    <a:pt x="2981" y="1702"/>
                    <a:pt x="2969" y="1696"/>
                    <a:pt x="2959" y="1690"/>
                  </a:cubicBezTo>
                  <a:cubicBezTo>
                    <a:pt x="2941" y="1679"/>
                    <a:pt x="2924" y="1668"/>
                    <a:pt x="2907" y="1656"/>
                  </a:cubicBezTo>
                  <a:cubicBezTo>
                    <a:pt x="2897" y="1650"/>
                    <a:pt x="2887" y="1644"/>
                    <a:pt x="2878" y="1637"/>
                  </a:cubicBezTo>
                  <a:cubicBezTo>
                    <a:pt x="2860" y="1625"/>
                    <a:pt x="2842" y="1612"/>
                    <a:pt x="2824" y="1599"/>
                  </a:cubicBezTo>
                  <a:cubicBezTo>
                    <a:pt x="2816" y="1593"/>
                    <a:pt x="2807" y="1587"/>
                    <a:pt x="2799" y="1581"/>
                  </a:cubicBezTo>
                  <a:cubicBezTo>
                    <a:pt x="2780" y="1567"/>
                    <a:pt x="2761" y="1551"/>
                    <a:pt x="2742" y="1536"/>
                  </a:cubicBezTo>
                  <a:cubicBezTo>
                    <a:pt x="2736" y="1531"/>
                    <a:pt x="2730" y="1527"/>
                    <a:pt x="2724" y="1522"/>
                  </a:cubicBezTo>
                  <a:cubicBezTo>
                    <a:pt x="2700" y="1502"/>
                    <a:pt x="2677" y="1482"/>
                    <a:pt x="2654" y="1462"/>
                  </a:cubicBezTo>
                  <a:cubicBezTo>
                    <a:pt x="2653" y="1461"/>
                    <a:pt x="2652" y="1460"/>
                    <a:pt x="2651" y="1459"/>
                  </a:cubicBezTo>
                  <a:cubicBezTo>
                    <a:pt x="2603" y="1415"/>
                    <a:pt x="2557" y="1370"/>
                    <a:pt x="2514" y="1322"/>
                  </a:cubicBezTo>
                  <a:cubicBezTo>
                    <a:pt x="2513" y="1321"/>
                    <a:pt x="2513" y="1320"/>
                    <a:pt x="2512" y="1320"/>
                  </a:cubicBezTo>
                  <a:cubicBezTo>
                    <a:pt x="2491" y="1297"/>
                    <a:pt x="2471" y="1273"/>
                    <a:pt x="2451" y="1249"/>
                  </a:cubicBezTo>
                  <a:cubicBezTo>
                    <a:pt x="2447" y="1244"/>
                    <a:pt x="2443" y="1239"/>
                    <a:pt x="2439" y="1234"/>
                  </a:cubicBezTo>
                  <a:cubicBezTo>
                    <a:pt x="2423" y="1214"/>
                    <a:pt x="2407" y="1194"/>
                    <a:pt x="2391" y="1173"/>
                  </a:cubicBezTo>
                  <a:cubicBezTo>
                    <a:pt x="2386" y="1166"/>
                    <a:pt x="2381" y="1158"/>
                    <a:pt x="2375" y="1151"/>
                  </a:cubicBezTo>
                  <a:cubicBezTo>
                    <a:pt x="2362" y="1132"/>
                    <a:pt x="2348" y="1114"/>
                    <a:pt x="2335" y="1095"/>
                  </a:cubicBezTo>
                  <a:cubicBezTo>
                    <a:pt x="2329" y="1086"/>
                    <a:pt x="2324" y="1077"/>
                    <a:pt x="2318" y="1067"/>
                  </a:cubicBezTo>
                  <a:cubicBezTo>
                    <a:pt x="2306" y="1050"/>
                    <a:pt x="2294" y="1032"/>
                    <a:pt x="2283" y="1014"/>
                  </a:cubicBezTo>
                  <a:cubicBezTo>
                    <a:pt x="2277" y="1004"/>
                    <a:pt x="2271" y="993"/>
                    <a:pt x="2265" y="983"/>
                  </a:cubicBezTo>
                  <a:cubicBezTo>
                    <a:pt x="2255" y="965"/>
                    <a:pt x="2245" y="948"/>
                    <a:pt x="2235" y="930"/>
                  </a:cubicBezTo>
                  <a:cubicBezTo>
                    <a:pt x="2229" y="919"/>
                    <a:pt x="2223" y="908"/>
                    <a:pt x="2217" y="897"/>
                  </a:cubicBezTo>
                  <a:cubicBezTo>
                    <a:pt x="2208" y="879"/>
                    <a:pt x="2199" y="862"/>
                    <a:pt x="2190" y="844"/>
                  </a:cubicBezTo>
                  <a:cubicBezTo>
                    <a:pt x="2185" y="832"/>
                    <a:pt x="2179" y="820"/>
                    <a:pt x="2174" y="808"/>
                  </a:cubicBezTo>
                  <a:cubicBezTo>
                    <a:pt x="2166" y="791"/>
                    <a:pt x="2158" y="773"/>
                    <a:pt x="2150" y="755"/>
                  </a:cubicBezTo>
                  <a:cubicBezTo>
                    <a:pt x="2145" y="743"/>
                    <a:pt x="2140" y="730"/>
                    <a:pt x="2135" y="718"/>
                  </a:cubicBezTo>
                  <a:cubicBezTo>
                    <a:pt x="2127" y="700"/>
                    <a:pt x="2120" y="683"/>
                    <a:pt x="2114" y="665"/>
                  </a:cubicBezTo>
                  <a:cubicBezTo>
                    <a:pt x="2109" y="652"/>
                    <a:pt x="2104" y="638"/>
                    <a:pt x="2100" y="625"/>
                  </a:cubicBezTo>
                  <a:cubicBezTo>
                    <a:pt x="2094" y="607"/>
                    <a:pt x="2087" y="590"/>
                    <a:pt x="2082" y="572"/>
                  </a:cubicBezTo>
                  <a:cubicBezTo>
                    <a:pt x="2077" y="558"/>
                    <a:pt x="2074" y="544"/>
                    <a:pt x="2069" y="530"/>
                  </a:cubicBezTo>
                  <a:cubicBezTo>
                    <a:pt x="2064" y="513"/>
                    <a:pt x="2059" y="495"/>
                    <a:pt x="2054" y="478"/>
                  </a:cubicBezTo>
                  <a:cubicBezTo>
                    <a:pt x="2051" y="463"/>
                    <a:pt x="2047" y="449"/>
                    <a:pt x="2044" y="434"/>
                  </a:cubicBezTo>
                  <a:cubicBezTo>
                    <a:pt x="2039" y="417"/>
                    <a:pt x="2035" y="399"/>
                    <a:pt x="2031" y="381"/>
                  </a:cubicBezTo>
                  <a:cubicBezTo>
                    <a:pt x="2028" y="366"/>
                    <a:pt x="2026" y="351"/>
                    <a:pt x="2023" y="336"/>
                  </a:cubicBezTo>
                  <a:cubicBezTo>
                    <a:pt x="2019" y="318"/>
                    <a:pt x="2016" y="301"/>
                    <a:pt x="2013" y="283"/>
                  </a:cubicBezTo>
                  <a:cubicBezTo>
                    <a:pt x="2011" y="268"/>
                    <a:pt x="2009" y="252"/>
                    <a:pt x="2007" y="237"/>
                  </a:cubicBezTo>
                  <a:cubicBezTo>
                    <a:pt x="2004" y="219"/>
                    <a:pt x="2002" y="201"/>
                    <a:pt x="2000" y="183"/>
                  </a:cubicBezTo>
                  <a:cubicBezTo>
                    <a:pt x="1998" y="167"/>
                    <a:pt x="1997" y="152"/>
                    <a:pt x="1995" y="136"/>
                  </a:cubicBezTo>
                  <a:cubicBezTo>
                    <a:pt x="1994" y="118"/>
                    <a:pt x="1992" y="100"/>
                    <a:pt x="1991" y="82"/>
                  </a:cubicBezTo>
                  <a:cubicBezTo>
                    <a:pt x="1990" y="66"/>
                    <a:pt x="1990" y="50"/>
                    <a:pt x="1989" y="33"/>
                  </a:cubicBezTo>
                  <a:cubicBezTo>
                    <a:pt x="1989" y="22"/>
                    <a:pt x="1988" y="11"/>
                    <a:pt x="1988" y="0"/>
                  </a:cubicBezTo>
                  <a:lnTo>
                    <a:pt x="1987" y="0"/>
                  </a:lnTo>
                  <a:lnTo>
                    <a:pt x="0" y="0"/>
                  </a:lnTo>
                  <a:cubicBezTo>
                    <a:pt x="21" y="2182"/>
                    <a:pt x="1791" y="3954"/>
                    <a:pt x="3972" y="3975"/>
                  </a:cubicBezTo>
                  <a:lnTo>
                    <a:pt x="3972" y="1986"/>
                  </a:lnTo>
                  <a:lnTo>
                    <a:pt x="3972" y="1986"/>
                  </a:lnTo>
                  <a:cubicBezTo>
                    <a:pt x="3961" y="1985"/>
                    <a:pt x="3950" y="1985"/>
                    <a:pt x="3939" y="1984"/>
                  </a:cubicBezTo>
                  <a:cubicBezTo>
                    <a:pt x="3923" y="1984"/>
                    <a:pt x="3906" y="1983"/>
                    <a:pt x="3890" y="198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0A00CCC-B6D8-4BB7-B3FD-62CF86E4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0808" y="-1151609"/>
              <a:ext cx="3206432" cy="3198927"/>
            </a:xfrm>
            <a:custGeom>
              <a:avLst/>
              <a:gdLst>
                <a:gd name="T0" fmla="*/ 1991 w 3972"/>
                <a:gd name="T1" fmla="*/ 3879 h 3962"/>
                <a:gd name="T2" fmla="*/ 2000 w 3972"/>
                <a:gd name="T3" fmla="*/ 3778 h 3962"/>
                <a:gd name="T4" fmla="*/ 2013 w 3972"/>
                <a:gd name="T5" fmla="*/ 3678 h 3962"/>
                <a:gd name="T6" fmla="*/ 2032 w 3972"/>
                <a:gd name="T7" fmla="*/ 3579 h 3962"/>
                <a:gd name="T8" fmla="*/ 2055 w 3972"/>
                <a:gd name="T9" fmla="*/ 3483 h 3962"/>
                <a:gd name="T10" fmla="*/ 2082 w 3972"/>
                <a:gd name="T11" fmla="*/ 3388 h 3962"/>
                <a:gd name="T12" fmla="*/ 2114 w 3972"/>
                <a:gd name="T13" fmla="*/ 3295 h 3962"/>
                <a:gd name="T14" fmla="*/ 2150 w 3972"/>
                <a:gd name="T15" fmla="*/ 3204 h 3962"/>
                <a:gd name="T16" fmla="*/ 2191 w 3972"/>
                <a:gd name="T17" fmla="*/ 3115 h 3962"/>
                <a:gd name="T18" fmla="*/ 2235 w 3972"/>
                <a:gd name="T19" fmla="*/ 3029 h 3962"/>
                <a:gd name="T20" fmla="*/ 2284 w 3972"/>
                <a:gd name="T21" fmla="*/ 2945 h 3962"/>
                <a:gd name="T22" fmla="*/ 2336 w 3972"/>
                <a:gd name="T23" fmla="*/ 2864 h 3962"/>
                <a:gd name="T24" fmla="*/ 2392 w 3972"/>
                <a:gd name="T25" fmla="*/ 2785 h 3962"/>
                <a:gd name="T26" fmla="*/ 2451 w 3972"/>
                <a:gd name="T27" fmla="*/ 2709 h 3962"/>
                <a:gd name="T28" fmla="*/ 2514 w 3972"/>
                <a:gd name="T29" fmla="*/ 2636 h 3962"/>
                <a:gd name="T30" fmla="*/ 2666 w 3972"/>
                <a:gd name="T31" fmla="*/ 2486 h 3962"/>
                <a:gd name="T32" fmla="*/ 2748 w 3972"/>
                <a:gd name="T33" fmla="*/ 2417 h 3962"/>
                <a:gd name="T34" fmla="*/ 2828 w 3972"/>
                <a:gd name="T35" fmla="*/ 2355 h 3962"/>
                <a:gd name="T36" fmla="*/ 2910 w 3972"/>
                <a:gd name="T37" fmla="*/ 2299 h 3962"/>
                <a:gd name="T38" fmla="*/ 2994 w 3972"/>
                <a:gd name="T39" fmla="*/ 2247 h 3962"/>
                <a:gd name="T40" fmla="*/ 3080 w 3972"/>
                <a:gd name="T41" fmla="*/ 2200 h 3962"/>
                <a:gd name="T42" fmla="*/ 3168 w 3972"/>
                <a:gd name="T43" fmla="*/ 2156 h 3962"/>
                <a:gd name="T44" fmla="*/ 3258 w 3972"/>
                <a:gd name="T45" fmla="*/ 2118 h 3962"/>
                <a:gd name="T46" fmla="*/ 3350 w 3972"/>
                <a:gd name="T47" fmla="*/ 2083 h 3962"/>
                <a:gd name="T48" fmla="*/ 3444 w 3972"/>
                <a:gd name="T49" fmla="*/ 2053 h 3962"/>
                <a:gd name="T50" fmla="*/ 3540 w 3972"/>
                <a:gd name="T51" fmla="*/ 2027 h 3962"/>
                <a:gd name="T52" fmla="*/ 3637 w 3972"/>
                <a:gd name="T53" fmla="*/ 2006 h 3962"/>
                <a:gd name="T54" fmla="*/ 3736 w 3972"/>
                <a:gd name="T55" fmla="*/ 1990 h 3962"/>
                <a:gd name="T56" fmla="*/ 3837 w 3972"/>
                <a:gd name="T57" fmla="*/ 1979 h 3962"/>
                <a:gd name="T58" fmla="*/ 3939 w 3972"/>
                <a:gd name="T59" fmla="*/ 1973 h 3962"/>
                <a:gd name="T60" fmla="*/ 3972 w 3972"/>
                <a:gd name="T61" fmla="*/ 0 h 3962"/>
                <a:gd name="T62" fmla="*/ 1987 w 3972"/>
                <a:gd name="T63" fmla="*/ 3962 h 3962"/>
                <a:gd name="T64" fmla="*/ 1989 w 3972"/>
                <a:gd name="T65" fmla="*/ 3929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2" h="3962">
                  <a:moveTo>
                    <a:pt x="1989" y="3929"/>
                  </a:moveTo>
                  <a:cubicBezTo>
                    <a:pt x="1990" y="3912"/>
                    <a:pt x="1990" y="3896"/>
                    <a:pt x="1991" y="3879"/>
                  </a:cubicBezTo>
                  <a:cubicBezTo>
                    <a:pt x="1992" y="3862"/>
                    <a:pt x="1994" y="3844"/>
                    <a:pt x="1995" y="3826"/>
                  </a:cubicBezTo>
                  <a:cubicBezTo>
                    <a:pt x="1997" y="3810"/>
                    <a:pt x="1998" y="3794"/>
                    <a:pt x="2000" y="3778"/>
                  </a:cubicBezTo>
                  <a:cubicBezTo>
                    <a:pt x="2002" y="3760"/>
                    <a:pt x="2004" y="3743"/>
                    <a:pt x="2006" y="3725"/>
                  </a:cubicBezTo>
                  <a:cubicBezTo>
                    <a:pt x="2009" y="3710"/>
                    <a:pt x="2011" y="3694"/>
                    <a:pt x="2013" y="3678"/>
                  </a:cubicBezTo>
                  <a:cubicBezTo>
                    <a:pt x="2016" y="3661"/>
                    <a:pt x="2019" y="3643"/>
                    <a:pt x="2022" y="3626"/>
                  </a:cubicBezTo>
                  <a:cubicBezTo>
                    <a:pt x="2025" y="3611"/>
                    <a:pt x="2028" y="3595"/>
                    <a:pt x="2032" y="3579"/>
                  </a:cubicBezTo>
                  <a:cubicBezTo>
                    <a:pt x="2035" y="3562"/>
                    <a:pt x="2039" y="3545"/>
                    <a:pt x="2043" y="3528"/>
                  </a:cubicBezTo>
                  <a:cubicBezTo>
                    <a:pt x="2047" y="3513"/>
                    <a:pt x="2051" y="3498"/>
                    <a:pt x="2055" y="3483"/>
                  </a:cubicBezTo>
                  <a:cubicBezTo>
                    <a:pt x="2059" y="3466"/>
                    <a:pt x="2064" y="3449"/>
                    <a:pt x="2069" y="3432"/>
                  </a:cubicBezTo>
                  <a:cubicBezTo>
                    <a:pt x="2073" y="3417"/>
                    <a:pt x="2077" y="3402"/>
                    <a:pt x="2082" y="3388"/>
                  </a:cubicBezTo>
                  <a:cubicBezTo>
                    <a:pt x="2087" y="3371"/>
                    <a:pt x="2093" y="3354"/>
                    <a:pt x="2099" y="3338"/>
                  </a:cubicBezTo>
                  <a:cubicBezTo>
                    <a:pt x="2104" y="3323"/>
                    <a:pt x="2109" y="3309"/>
                    <a:pt x="2114" y="3295"/>
                  </a:cubicBezTo>
                  <a:cubicBezTo>
                    <a:pt x="2120" y="3278"/>
                    <a:pt x="2127" y="3262"/>
                    <a:pt x="2133" y="3245"/>
                  </a:cubicBezTo>
                  <a:cubicBezTo>
                    <a:pt x="2139" y="3232"/>
                    <a:pt x="2144" y="3218"/>
                    <a:pt x="2150" y="3204"/>
                  </a:cubicBezTo>
                  <a:cubicBezTo>
                    <a:pt x="2157" y="3187"/>
                    <a:pt x="2165" y="3171"/>
                    <a:pt x="2172" y="3155"/>
                  </a:cubicBezTo>
                  <a:cubicBezTo>
                    <a:pt x="2178" y="3142"/>
                    <a:pt x="2184" y="3128"/>
                    <a:pt x="2191" y="3115"/>
                  </a:cubicBezTo>
                  <a:cubicBezTo>
                    <a:pt x="2199" y="3099"/>
                    <a:pt x="2207" y="3083"/>
                    <a:pt x="2215" y="3067"/>
                  </a:cubicBezTo>
                  <a:cubicBezTo>
                    <a:pt x="2222" y="3054"/>
                    <a:pt x="2228" y="3041"/>
                    <a:pt x="2235" y="3029"/>
                  </a:cubicBezTo>
                  <a:cubicBezTo>
                    <a:pt x="2244" y="3013"/>
                    <a:pt x="2254" y="2997"/>
                    <a:pt x="2263" y="2981"/>
                  </a:cubicBezTo>
                  <a:cubicBezTo>
                    <a:pt x="2270" y="2969"/>
                    <a:pt x="2276" y="2957"/>
                    <a:pt x="2284" y="2945"/>
                  </a:cubicBezTo>
                  <a:cubicBezTo>
                    <a:pt x="2294" y="2929"/>
                    <a:pt x="2304" y="2913"/>
                    <a:pt x="2314" y="2897"/>
                  </a:cubicBezTo>
                  <a:cubicBezTo>
                    <a:pt x="2322" y="2886"/>
                    <a:pt x="2328" y="2875"/>
                    <a:pt x="2336" y="2864"/>
                  </a:cubicBezTo>
                  <a:cubicBezTo>
                    <a:pt x="2347" y="2847"/>
                    <a:pt x="2359" y="2831"/>
                    <a:pt x="2371" y="2815"/>
                  </a:cubicBezTo>
                  <a:cubicBezTo>
                    <a:pt x="2378" y="2805"/>
                    <a:pt x="2385" y="2795"/>
                    <a:pt x="2392" y="2785"/>
                  </a:cubicBezTo>
                  <a:cubicBezTo>
                    <a:pt x="2405" y="2768"/>
                    <a:pt x="2418" y="2751"/>
                    <a:pt x="2432" y="2734"/>
                  </a:cubicBezTo>
                  <a:cubicBezTo>
                    <a:pt x="2439" y="2726"/>
                    <a:pt x="2445" y="2717"/>
                    <a:pt x="2451" y="2709"/>
                  </a:cubicBezTo>
                  <a:cubicBezTo>
                    <a:pt x="2467" y="2690"/>
                    <a:pt x="2484" y="2671"/>
                    <a:pt x="2501" y="2652"/>
                  </a:cubicBezTo>
                  <a:cubicBezTo>
                    <a:pt x="2505" y="2647"/>
                    <a:pt x="2510" y="2642"/>
                    <a:pt x="2514" y="2636"/>
                  </a:cubicBezTo>
                  <a:cubicBezTo>
                    <a:pt x="2558" y="2589"/>
                    <a:pt x="2603" y="2543"/>
                    <a:pt x="2651" y="2500"/>
                  </a:cubicBezTo>
                  <a:cubicBezTo>
                    <a:pt x="2656" y="2495"/>
                    <a:pt x="2661" y="2491"/>
                    <a:pt x="2666" y="2486"/>
                  </a:cubicBezTo>
                  <a:cubicBezTo>
                    <a:pt x="2685" y="2469"/>
                    <a:pt x="2704" y="2452"/>
                    <a:pt x="2723" y="2436"/>
                  </a:cubicBezTo>
                  <a:cubicBezTo>
                    <a:pt x="2731" y="2430"/>
                    <a:pt x="2740" y="2423"/>
                    <a:pt x="2748" y="2417"/>
                  </a:cubicBezTo>
                  <a:cubicBezTo>
                    <a:pt x="2765" y="2403"/>
                    <a:pt x="2782" y="2390"/>
                    <a:pt x="2799" y="2377"/>
                  </a:cubicBezTo>
                  <a:cubicBezTo>
                    <a:pt x="2809" y="2369"/>
                    <a:pt x="2819" y="2363"/>
                    <a:pt x="2828" y="2355"/>
                  </a:cubicBezTo>
                  <a:cubicBezTo>
                    <a:pt x="2845" y="2344"/>
                    <a:pt x="2861" y="2332"/>
                    <a:pt x="2877" y="2321"/>
                  </a:cubicBezTo>
                  <a:cubicBezTo>
                    <a:pt x="2888" y="2313"/>
                    <a:pt x="2899" y="2306"/>
                    <a:pt x="2910" y="2299"/>
                  </a:cubicBezTo>
                  <a:cubicBezTo>
                    <a:pt x="2926" y="2289"/>
                    <a:pt x="2942" y="2278"/>
                    <a:pt x="2958" y="2268"/>
                  </a:cubicBezTo>
                  <a:cubicBezTo>
                    <a:pt x="2970" y="2261"/>
                    <a:pt x="2982" y="2254"/>
                    <a:pt x="2994" y="2247"/>
                  </a:cubicBezTo>
                  <a:cubicBezTo>
                    <a:pt x="3010" y="2238"/>
                    <a:pt x="3026" y="2229"/>
                    <a:pt x="3042" y="2220"/>
                  </a:cubicBezTo>
                  <a:cubicBezTo>
                    <a:pt x="3054" y="2213"/>
                    <a:pt x="3067" y="2206"/>
                    <a:pt x="3080" y="2200"/>
                  </a:cubicBezTo>
                  <a:cubicBezTo>
                    <a:pt x="3096" y="2191"/>
                    <a:pt x="3112" y="2183"/>
                    <a:pt x="3128" y="2175"/>
                  </a:cubicBezTo>
                  <a:cubicBezTo>
                    <a:pt x="3141" y="2168"/>
                    <a:pt x="3154" y="2163"/>
                    <a:pt x="3168" y="2156"/>
                  </a:cubicBezTo>
                  <a:cubicBezTo>
                    <a:pt x="3184" y="2149"/>
                    <a:pt x="3200" y="2141"/>
                    <a:pt x="3216" y="2134"/>
                  </a:cubicBezTo>
                  <a:cubicBezTo>
                    <a:pt x="3230" y="2129"/>
                    <a:pt x="3244" y="2123"/>
                    <a:pt x="3258" y="2118"/>
                  </a:cubicBezTo>
                  <a:cubicBezTo>
                    <a:pt x="3274" y="2111"/>
                    <a:pt x="3290" y="2104"/>
                    <a:pt x="3307" y="2098"/>
                  </a:cubicBezTo>
                  <a:cubicBezTo>
                    <a:pt x="3321" y="2093"/>
                    <a:pt x="3336" y="2088"/>
                    <a:pt x="3350" y="2083"/>
                  </a:cubicBezTo>
                  <a:cubicBezTo>
                    <a:pt x="3366" y="2077"/>
                    <a:pt x="3383" y="2071"/>
                    <a:pt x="3400" y="2066"/>
                  </a:cubicBezTo>
                  <a:cubicBezTo>
                    <a:pt x="3414" y="2061"/>
                    <a:pt x="3429" y="2057"/>
                    <a:pt x="3444" y="2053"/>
                  </a:cubicBezTo>
                  <a:cubicBezTo>
                    <a:pt x="3461" y="2048"/>
                    <a:pt x="3477" y="2043"/>
                    <a:pt x="3494" y="2038"/>
                  </a:cubicBezTo>
                  <a:cubicBezTo>
                    <a:pt x="3509" y="2034"/>
                    <a:pt x="3525" y="2031"/>
                    <a:pt x="3540" y="2027"/>
                  </a:cubicBezTo>
                  <a:cubicBezTo>
                    <a:pt x="3557" y="2023"/>
                    <a:pt x="3574" y="2019"/>
                    <a:pt x="3591" y="2015"/>
                  </a:cubicBezTo>
                  <a:cubicBezTo>
                    <a:pt x="3606" y="2012"/>
                    <a:pt x="3622" y="2009"/>
                    <a:pt x="3637" y="2006"/>
                  </a:cubicBezTo>
                  <a:cubicBezTo>
                    <a:pt x="3654" y="2003"/>
                    <a:pt x="3672" y="2000"/>
                    <a:pt x="3689" y="1997"/>
                  </a:cubicBezTo>
                  <a:cubicBezTo>
                    <a:pt x="3705" y="1994"/>
                    <a:pt x="3721" y="1992"/>
                    <a:pt x="3736" y="1990"/>
                  </a:cubicBezTo>
                  <a:cubicBezTo>
                    <a:pt x="3754" y="1988"/>
                    <a:pt x="3771" y="1985"/>
                    <a:pt x="3789" y="1983"/>
                  </a:cubicBezTo>
                  <a:cubicBezTo>
                    <a:pt x="3805" y="1982"/>
                    <a:pt x="3821" y="1980"/>
                    <a:pt x="3837" y="1979"/>
                  </a:cubicBezTo>
                  <a:cubicBezTo>
                    <a:pt x="3855" y="1977"/>
                    <a:pt x="3872" y="1976"/>
                    <a:pt x="3890" y="1975"/>
                  </a:cubicBezTo>
                  <a:cubicBezTo>
                    <a:pt x="3906" y="1974"/>
                    <a:pt x="3923" y="1973"/>
                    <a:pt x="3939" y="1973"/>
                  </a:cubicBezTo>
                  <a:cubicBezTo>
                    <a:pt x="3950" y="1972"/>
                    <a:pt x="3961" y="1971"/>
                    <a:pt x="3972" y="1971"/>
                  </a:cubicBezTo>
                  <a:lnTo>
                    <a:pt x="3972" y="0"/>
                  </a:lnTo>
                  <a:cubicBezTo>
                    <a:pt x="1792" y="21"/>
                    <a:pt x="21" y="1787"/>
                    <a:pt x="0" y="3962"/>
                  </a:cubicBezTo>
                  <a:lnTo>
                    <a:pt x="1987" y="3962"/>
                  </a:lnTo>
                  <a:lnTo>
                    <a:pt x="1988" y="3962"/>
                  </a:lnTo>
                  <a:cubicBezTo>
                    <a:pt x="1988" y="3951"/>
                    <a:pt x="1989" y="3940"/>
                    <a:pt x="1989" y="3929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0686A2-7153-4002-9698-4A8580DE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-1151609"/>
              <a:ext cx="3198927" cy="3200428"/>
            </a:xfrm>
            <a:custGeom>
              <a:avLst/>
              <a:gdLst>
                <a:gd name="T0" fmla="*/ 1993 w 3965"/>
                <a:gd name="T1" fmla="*/ 3963 h 3963"/>
                <a:gd name="T2" fmla="*/ 3965 w 3965"/>
                <a:gd name="T3" fmla="*/ 3962 h 3963"/>
                <a:gd name="T4" fmla="*/ 0 w 3965"/>
                <a:gd name="T5" fmla="*/ 0 h 3963"/>
                <a:gd name="T6" fmla="*/ 0 w 3965"/>
                <a:gd name="T7" fmla="*/ 1971 h 3963"/>
                <a:gd name="T8" fmla="*/ 0 w 3965"/>
                <a:gd name="T9" fmla="*/ 1971 h 3963"/>
                <a:gd name="T10" fmla="*/ 1993 w 3965"/>
                <a:gd name="T11" fmla="*/ 3963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5" h="3963">
                  <a:moveTo>
                    <a:pt x="1993" y="3963"/>
                  </a:moveTo>
                  <a:lnTo>
                    <a:pt x="3965" y="3962"/>
                  </a:lnTo>
                  <a:cubicBezTo>
                    <a:pt x="3944" y="1787"/>
                    <a:pt x="2177" y="21"/>
                    <a:pt x="0" y="0"/>
                  </a:cubicBezTo>
                  <a:lnTo>
                    <a:pt x="0" y="1971"/>
                  </a:lnTo>
                  <a:lnTo>
                    <a:pt x="0" y="1971"/>
                  </a:lnTo>
                  <a:cubicBezTo>
                    <a:pt x="1090" y="1992"/>
                    <a:pt x="1972" y="2874"/>
                    <a:pt x="1993" y="3963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4CFA673-D3B6-4A82-96EB-F27F2D805222}"/>
              </a:ext>
            </a:extLst>
          </p:cNvPr>
          <p:cNvGrpSpPr/>
          <p:nvPr/>
        </p:nvGrpSpPr>
        <p:grpSpPr>
          <a:xfrm>
            <a:off x="698458" y="505648"/>
            <a:ext cx="3144886" cy="3146386"/>
            <a:chOff x="698458" y="505648"/>
            <a:chExt cx="3144886" cy="314638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875B39B-0154-4089-960B-9BA5C1E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2111866"/>
              <a:ext cx="1537166" cy="1538667"/>
            </a:xfrm>
            <a:custGeom>
              <a:avLst/>
              <a:gdLst>
                <a:gd name="T0" fmla="*/ 1600 w 1904"/>
                <a:gd name="T1" fmla="*/ 0 h 1905"/>
                <a:gd name="T2" fmla="*/ 0 w 1904"/>
                <a:gd name="T3" fmla="*/ 0 h 1905"/>
                <a:gd name="T4" fmla="*/ 1 w 1904"/>
                <a:gd name="T5" fmla="*/ 32 h 1905"/>
                <a:gd name="T6" fmla="*/ 3 w 1904"/>
                <a:gd name="T7" fmla="*/ 78 h 1905"/>
                <a:gd name="T8" fmla="*/ 7 w 1904"/>
                <a:gd name="T9" fmla="*/ 130 h 1905"/>
                <a:gd name="T10" fmla="*/ 11 w 1904"/>
                <a:gd name="T11" fmla="*/ 175 h 1905"/>
                <a:gd name="T12" fmla="*/ 18 w 1904"/>
                <a:gd name="T13" fmla="*/ 227 h 1905"/>
                <a:gd name="T14" fmla="*/ 24 w 1904"/>
                <a:gd name="T15" fmla="*/ 271 h 1905"/>
                <a:gd name="T16" fmla="*/ 33 w 1904"/>
                <a:gd name="T17" fmla="*/ 323 h 1905"/>
                <a:gd name="T18" fmla="*/ 42 w 1904"/>
                <a:gd name="T19" fmla="*/ 365 h 1905"/>
                <a:gd name="T20" fmla="*/ 53 w 1904"/>
                <a:gd name="T21" fmla="*/ 417 h 1905"/>
                <a:gd name="T22" fmla="*/ 64 w 1904"/>
                <a:gd name="T23" fmla="*/ 457 h 1905"/>
                <a:gd name="T24" fmla="*/ 78 w 1904"/>
                <a:gd name="T25" fmla="*/ 509 h 1905"/>
                <a:gd name="T26" fmla="*/ 90 w 1904"/>
                <a:gd name="T27" fmla="*/ 548 h 1905"/>
                <a:gd name="T28" fmla="*/ 107 w 1904"/>
                <a:gd name="T29" fmla="*/ 600 h 1905"/>
                <a:gd name="T30" fmla="*/ 121 w 1904"/>
                <a:gd name="T31" fmla="*/ 637 h 1905"/>
                <a:gd name="T32" fmla="*/ 141 w 1904"/>
                <a:gd name="T33" fmla="*/ 689 h 1905"/>
                <a:gd name="T34" fmla="*/ 155 w 1904"/>
                <a:gd name="T35" fmla="*/ 724 h 1905"/>
                <a:gd name="T36" fmla="*/ 179 w 1904"/>
                <a:gd name="T37" fmla="*/ 776 h 1905"/>
                <a:gd name="T38" fmla="*/ 194 w 1904"/>
                <a:gd name="T39" fmla="*/ 809 h 1905"/>
                <a:gd name="T40" fmla="*/ 221 w 1904"/>
                <a:gd name="T41" fmla="*/ 861 h 1905"/>
                <a:gd name="T42" fmla="*/ 237 w 1904"/>
                <a:gd name="T43" fmla="*/ 892 h 1905"/>
                <a:gd name="T44" fmla="*/ 267 w 1904"/>
                <a:gd name="T45" fmla="*/ 944 h 1905"/>
                <a:gd name="T46" fmla="*/ 283 w 1904"/>
                <a:gd name="T47" fmla="*/ 972 h 1905"/>
                <a:gd name="T48" fmla="*/ 318 w 1904"/>
                <a:gd name="T49" fmla="*/ 1026 h 1905"/>
                <a:gd name="T50" fmla="*/ 333 w 1904"/>
                <a:gd name="T51" fmla="*/ 1050 h 1905"/>
                <a:gd name="T52" fmla="*/ 373 w 1904"/>
                <a:gd name="T53" fmla="*/ 1106 h 1905"/>
                <a:gd name="T54" fmla="*/ 387 w 1904"/>
                <a:gd name="T55" fmla="*/ 1125 h 1905"/>
                <a:gd name="T56" fmla="*/ 435 w 1904"/>
                <a:gd name="T57" fmla="*/ 1187 h 1905"/>
                <a:gd name="T58" fmla="*/ 444 w 1904"/>
                <a:gd name="T59" fmla="*/ 1198 h 1905"/>
                <a:gd name="T60" fmla="*/ 707 w 1904"/>
                <a:gd name="T61" fmla="*/ 1461 h 1905"/>
                <a:gd name="T62" fmla="*/ 719 w 1904"/>
                <a:gd name="T63" fmla="*/ 1470 h 1905"/>
                <a:gd name="T64" fmla="*/ 779 w 1904"/>
                <a:gd name="T65" fmla="*/ 1518 h 1905"/>
                <a:gd name="T66" fmla="*/ 799 w 1904"/>
                <a:gd name="T67" fmla="*/ 1532 h 1905"/>
                <a:gd name="T68" fmla="*/ 855 w 1904"/>
                <a:gd name="T69" fmla="*/ 1571 h 1905"/>
                <a:gd name="T70" fmla="*/ 879 w 1904"/>
                <a:gd name="T71" fmla="*/ 1588 h 1905"/>
                <a:gd name="T72" fmla="*/ 932 w 1904"/>
                <a:gd name="T73" fmla="*/ 1622 h 1905"/>
                <a:gd name="T74" fmla="*/ 961 w 1904"/>
                <a:gd name="T75" fmla="*/ 1638 h 1905"/>
                <a:gd name="T76" fmla="*/ 1013 w 1904"/>
                <a:gd name="T77" fmla="*/ 1668 h 1905"/>
                <a:gd name="T78" fmla="*/ 1044 w 1904"/>
                <a:gd name="T79" fmla="*/ 1684 h 1905"/>
                <a:gd name="T80" fmla="*/ 1095 w 1904"/>
                <a:gd name="T81" fmla="*/ 1711 h 1905"/>
                <a:gd name="T82" fmla="*/ 1129 w 1904"/>
                <a:gd name="T83" fmla="*/ 1726 h 1905"/>
                <a:gd name="T84" fmla="*/ 1180 w 1904"/>
                <a:gd name="T85" fmla="*/ 1750 h 1905"/>
                <a:gd name="T86" fmla="*/ 1216 w 1904"/>
                <a:gd name="T87" fmla="*/ 1764 h 1905"/>
                <a:gd name="T88" fmla="*/ 1267 w 1904"/>
                <a:gd name="T89" fmla="*/ 1784 h 1905"/>
                <a:gd name="T90" fmla="*/ 1305 w 1904"/>
                <a:gd name="T91" fmla="*/ 1798 h 1905"/>
                <a:gd name="T92" fmla="*/ 1356 w 1904"/>
                <a:gd name="T93" fmla="*/ 1815 h 1905"/>
                <a:gd name="T94" fmla="*/ 1396 w 1904"/>
                <a:gd name="T95" fmla="*/ 1827 h 1905"/>
                <a:gd name="T96" fmla="*/ 1447 w 1904"/>
                <a:gd name="T97" fmla="*/ 1842 h 1905"/>
                <a:gd name="T98" fmla="*/ 1488 w 1904"/>
                <a:gd name="T99" fmla="*/ 1852 h 1905"/>
                <a:gd name="T100" fmla="*/ 1539 w 1904"/>
                <a:gd name="T101" fmla="*/ 1864 h 1905"/>
                <a:gd name="T102" fmla="*/ 1582 w 1904"/>
                <a:gd name="T103" fmla="*/ 1872 h 1905"/>
                <a:gd name="T104" fmla="*/ 1634 w 1904"/>
                <a:gd name="T105" fmla="*/ 1881 h 1905"/>
                <a:gd name="T106" fmla="*/ 1677 w 1904"/>
                <a:gd name="T107" fmla="*/ 1887 h 1905"/>
                <a:gd name="T108" fmla="*/ 1729 w 1904"/>
                <a:gd name="T109" fmla="*/ 1894 h 1905"/>
                <a:gd name="T110" fmla="*/ 1774 w 1904"/>
                <a:gd name="T111" fmla="*/ 1898 h 1905"/>
                <a:gd name="T112" fmla="*/ 1827 w 1904"/>
                <a:gd name="T113" fmla="*/ 1902 h 1905"/>
                <a:gd name="T114" fmla="*/ 1872 w 1904"/>
                <a:gd name="T115" fmla="*/ 1904 h 1905"/>
                <a:gd name="T116" fmla="*/ 1904 w 1904"/>
                <a:gd name="T117" fmla="*/ 1905 h 1905"/>
                <a:gd name="T118" fmla="*/ 1904 w 1904"/>
                <a:gd name="T119" fmla="*/ 298 h 1905"/>
                <a:gd name="T120" fmla="*/ 1600 w 1904"/>
                <a:gd name="T121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4" h="1905">
                  <a:moveTo>
                    <a:pt x="1600" y="0"/>
                  </a:moveTo>
                  <a:lnTo>
                    <a:pt x="0" y="0"/>
                  </a:lnTo>
                  <a:cubicBezTo>
                    <a:pt x="0" y="11"/>
                    <a:pt x="0" y="21"/>
                    <a:pt x="1" y="32"/>
                  </a:cubicBezTo>
                  <a:cubicBezTo>
                    <a:pt x="1" y="47"/>
                    <a:pt x="2" y="62"/>
                    <a:pt x="3" y="78"/>
                  </a:cubicBezTo>
                  <a:cubicBezTo>
                    <a:pt x="4" y="95"/>
                    <a:pt x="5" y="113"/>
                    <a:pt x="7" y="130"/>
                  </a:cubicBezTo>
                  <a:cubicBezTo>
                    <a:pt x="8" y="145"/>
                    <a:pt x="9" y="160"/>
                    <a:pt x="11" y="175"/>
                  </a:cubicBezTo>
                  <a:cubicBezTo>
                    <a:pt x="13" y="192"/>
                    <a:pt x="15" y="210"/>
                    <a:pt x="18" y="227"/>
                  </a:cubicBezTo>
                  <a:cubicBezTo>
                    <a:pt x="20" y="242"/>
                    <a:pt x="22" y="256"/>
                    <a:pt x="24" y="271"/>
                  </a:cubicBezTo>
                  <a:cubicBezTo>
                    <a:pt x="27" y="288"/>
                    <a:pt x="30" y="305"/>
                    <a:pt x="33" y="323"/>
                  </a:cubicBezTo>
                  <a:cubicBezTo>
                    <a:pt x="36" y="337"/>
                    <a:pt x="39" y="351"/>
                    <a:pt x="42" y="365"/>
                  </a:cubicBezTo>
                  <a:cubicBezTo>
                    <a:pt x="45" y="382"/>
                    <a:pt x="49" y="399"/>
                    <a:pt x="53" y="417"/>
                  </a:cubicBezTo>
                  <a:cubicBezTo>
                    <a:pt x="57" y="430"/>
                    <a:pt x="60" y="444"/>
                    <a:pt x="64" y="457"/>
                  </a:cubicBezTo>
                  <a:cubicBezTo>
                    <a:pt x="68" y="475"/>
                    <a:pt x="73" y="492"/>
                    <a:pt x="78" y="509"/>
                  </a:cubicBezTo>
                  <a:cubicBezTo>
                    <a:pt x="82" y="522"/>
                    <a:pt x="86" y="535"/>
                    <a:pt x="90" y="548"/>
                  </a:cubicBezTo>
                  <a:cubicBezTo>
                    <a:pt x="95" y="566"/>
                    <a:pt x="101" y="583"/>
                    <a:pt x="107" y="600"/>
                  </a:cubicBezTo>
                  <a:cubicBezTo>
                    <a:pt x="112" y="612"/>
                    <a:pt x="116" y="625"/>
                    <a:pt x="121" y="637"/>
                  </a:cubicBezTo>
                  <a:cubicBezTo>
                    <a:pt x="127" y="655"/>
                    <a:pt x="134" y="672"/>
                    <a:pt x="141" y="689"/>
                  </a:cubicBezTo>
                  <a:cubicBezTo>
                    <a:pt x="146" y="701"/>
                    <a:pt x="150" y="713"/>
                    <a:pt x="155" y="724"/>
                  </a:cubicBezTo>
                  <a:cubicBezTo>
                    <a:pt x="163" y="742"/>
                    <a:pt x="171" y="759"/>
                    <a:pt x="179" y="776"/>
                  </a:cubicBezTo>
                  <a:cubicBezTo>
                    <a:pt x="184" y="787"/>
                    <a:pt x="189" y="798"/>
                    <a:pt x="194" y="809"/>
                  </a:cubicBezTo>
                  <a:cubicBezTo>
                    <a:pt x="203" y="827"/>
                    <a:pt x="212" y="844"/>
                    <a:pt x="221" y="861"/>
                  </a:cubicBezTo>
                  <a:cubicBezTo>
                    <a:pt x="226" y="871"/>
                    <a:pt x="231" y="882"/>
                    <a:pt x="237" y="892"/>
                  </a:cubicBezTo>
                  <a:cubicBezTo>
                    <a:pt x="247" y="910"/>
                    <a:pt x="257" y="927"/>
                    <a:pt x="267" y="944"/>
                  </a:cubicBezTo>
                  <a:cubicBezTo>
                    <a:pt x="272" y="954"/>
                    <a:pt x="278" y="963"/>
                    <a:pt x="283" y="972"/>
                  </a:cubicBezTo>
                  <a:cubicBezTo>
                    <a:pt x="294" y="990"/>
                    <a:pt x="306" y="1008"/>
                    <a:pt x="318" y="1026"/>
                  </a:cubicBezTo>
                  <a:cubicBezTo>
                    <a:pt x="323" y="1034"/>
                    <a:pt x="328" y="1042"/>
                    <a:pt x="333" y="1050"/>
                  </a:cubicBezTo>
                  <a:cubicBezTo>
                    <a:pt x="346" y="1069"/>
                    <a:pt x="360" y="1087"/>
                    <a:pt x="373" y="1106"/>
                  </a:cubicBezTo>
                  <a:cubicBezTo>
                    <a:pt x="378" y="1112"/>
                    <a:pt x="382" y="1119"/>
                    <a:pt x="387" y="1125"/>
                  </a:cubicBezTo>
                  <a:cubicBezTo>
                    <a:pt x="403" y="1146"/>
                    <a:pt x="419" y="1166"/>
                    <a:pt x="435" y="1187"/>
                  </a:cubicBezTo>
                  <a:cubicBezTo>
                    <a:pt x="438" y="1190"/>
                    <a:pt x="441" y="1194"/>
                    <a:pt x="444" y="1198"/>
                  </a:cubicBezTo>
                  <a:cubicBezTo>
                    <a:pt x="523" y="1294"/>
                    <a:pt x="611" y="1382"/>
                    <a:pt x="707" y="1461"/>
                  </a:cubicBezTo>
                  <a:cubicBezTo>
                    <a:pt x="711" y="1464"/>
                    <a:pt x="715" y="1467"/>
                    <a:pt x="719" y="1470"/>
                  </a:cubicBezTo>
                  <a:cubicBezTo>
                    <a:pt x="739" y="1486"/>
                    <a:pt x="759" y="1502"/>
                    <a:pt x="779" y="1518"/>
                  </a:cubicBezTo>
                  <a:cubicBezTo>
                    <a:pt x="786" y="1523"/>
                    <a:pt x="792" y="1527"/>
                    <a:pt x="799" y="1532"/>
                  </a:cubicBezTo>
                  <a:cubicBezTo>
                    <a:pt x="817" y="1545"/>
                    <a:pt x="836" y="1559"/>
                    <a:pt x="855" y="1571"/>
                  </a:cubicBezTo>
                  <a:cubicBezTo>
                    <a:pt x="863" y="1577"/>
                    <a:pt x="871" y="1582"/>
                    <a:pt x="879" y="1588"/>
                  </a:cubicBezTo>
                  <a:cubicBezTo>
                    <a:pt x="897" y="1599"/>
                    <a:pt x="914" y="1611"/>
                    <a:pt x="932" y="1622"/>
                  </a:cubicBezTo>
                  <a:cubicBezTo>
                    <a:pt x="942" y="1627"/>
                    <a:pt x="951" y="1633"/>
                    <a:pt x="961" y="1638"/>
                  </a:cubicBezTo>
                  <a:cubicBezTo>
                    <a:pt x="978" y="1648"/>
                    <a:pt x="995" y="1659"/>
                    <a:pt x="1013" y="1668"/>
                  </a:cubicBezTo>
                  <a:cubicBezTo>
                    <a:pt x="1023" y="1674"/>
                    <a:pt x="1033" y="1679"/>
                    <a:pt x="1044" y="1684"/>
                  </a:cubicBezTo>
                  <a:cubicBezTo>
                    <a:pt x="1061" y="1693"/>
                    <a:pt x="1078" y="1702"/>
                    <a:pt x="1095" y="1711"/>
                  </a:cubicBezTo>
                  <a:cubicBezTo>
                    <a:pt x="1106" y="1716"/>
                    <a:pt x="1118" y="1721"/>
                    <a:pt x="1129" y="1726"/>
                  </a:cubicBezTo>
                  <a:cubicBezTo>
                    <a:pt x="1146" y="1734"/>
                    <a:pt x="1163" y="1742"/>
                    <a:pt x="1180" y="1750"/>
                  </a:cubicBezTo>
                  <a:cubicBezTo>
                    <a:pt x="1192" y="1755"/>
                    <a:pt x="1204" y="1759"/>
                    <a:pt x="1216" y="1764"/>
                  </a:cubicBezTo>
                  <a:cubicBezTo>
                    <a:pt x="1233" y="1771"/>
                    <a:pt x="1250" y="1778"/>
                    <a:pt x="1267" y="1784"/>
                  </a:cubicBezTo>
                  <a:cubicBezTo>
                    <a:pt x="1280" y="1789"/>
                    <a:pt x="1292" y="1793"/>
                    <a:pt x="1305" y="1798"/>
                  </a:cubicBezTo>
                  <a:cubicBezTo>
                    <a:pt x="1322" y="1804"/>
                    <a:pt x="1339" y="1810"/>
                    <a:pt x="1356" y="1815"/>
                  </a:cubicBezTo>
                  <a:cubicBezTo>
                    <a:pt x="1369" y="1819"/>
                    <a:pt x="1382" y="1823"/>
                    <a:pt x="1396" y="1827"/>
                  </a:cubicBezTo>
                  <a:cubicBezTo>
                    <a:pt x="1413" y="1832"/>
                    <a:pt x="1430" y="1837"/>
                    <a:pt x="1447" y="1842"/>
                  </a:cubicBezTo>
                  <a:cubicBezTo>
                    <a:pt x="1461" y="1845"/>
                    <a:pt x="1474" y="1848"/>
                    <a:pt x="1488" y="1852"/>
                  </a:cubicBezTo>
                  <a:cubicBezTo>
                    <a:pt x="1505" y="1856"/>
                    <a:pt x="1522" y="1860"/>
                    <a:pt x="1539" y="1864"/>
                  </a:cubicBezTo>
                  <a:cubicBezTo>
                    <a:pt x="1554" y="1867"/>
                    <a:pt x="1568" y="1869"/>
                    <a:pt x="1582" y="1872"/>
                  </a:cubicBezTo>
                  <a:cubicBezTo>
                    <a:pt x="1599" y="1875"/>
                    <a:pt x="1616" y="1878"/>
                    <a:pt x="1634" y="1881"/>
                  </a:cubicBezTo>
                  <a:cubicBezTo>
                    <a:pt x="1648" y="1884"/>
                    <a:pt x="1663" y="1885"/>
                    <a:pt x="1677" y="1887"/>
                  </a:cubicBezTo>
                  <a:cubicBezTo>
                    <a:pt x="1695" y="1890"/>
                    <a:pt x="1712" y="1892"/>
                    <a:pt x="1729" y="1894"/>
                  </a:cubicBezTo>
                  <a:cubicBezTo>
                    <a:pt x="1744" y="1896"/>
                    <a:pt x="1759" y="1897"/>
                    <a:pt x="1774" y="1898"/>
                  </a:cubicBezTo>
                  <a:cubicBezTo>
                    <a:pt x="1792" y="1900"/>
                    <a:pt x="1809" y="1901"/>
                    <a:pt x="1827" y="1902"/>
                  </a:cubicBezTo>
                  <a:cubicBezTo>
                    <a:pt x="1842" y="1903"/>
                    <a:pt x="1857" y="1904"/>
                    <a:pt x="1872" y="1904"/>
                  </a:cubicBezTo>
                  <a:cubicBezTo>
                    <a:pt x="1883" y="1905"/>
                    <a:pt x="1894" y="1905"/>
                    <a:pt x="1904" y="1905"/>
                  </a:cubicBezTo>
                  <a:lnTo>
                    <a:pt x="1904" y="298"/>
                  </a:lnTo>
                  <a:cubicBezTo>
                    <a:pt x="1745" y="280"/>
                    <a:pt x="1618" y="156"/>
                    <a:pt x="160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A4384FB-AC4D-49BD-8DB7-F385ADBD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173" y="2111866"/>
              <a:ext cx="1543171" cy="1540168"/>
            </a:xfrm>
            <a:custGeom>
              <a:avLst/>
              <a:gdLst>
                <a:gd name="T0" fmla="*/ 1913 w 1913"/>
                <a:gd name="T1" fmla="*/ 1 h 1906"/>
                <a:gd name="T2" fmla="*/ 297 w 1913"/>
                <a:gd name="T3" fmla="*/ 0 h 1906"/>
                <a:gd name="T4" fmla="*/ 0 w 1913"/>
                <a:gd name="T5" fmla="*/ 298 h 1906"/>
                <a:gd name="T6" fmla="*/ 0 w 1913"/>
                <a:gd name="T7" fmla="*/ 1906 h 1906"/>
                <a:gd name="T8" fmla="*/ 1913 w 1913"/>
                <a:gd name="T9" fmla="*/ 1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3" h="1906">
                  <a:moveTo>
                    <a:pt x="1913" y="1"/>
                  </a:moveTo>
                  <a:lnTo>
                    <a:pt x="297" y="0"/>
                  </a:lnTo>
                  <a:cubicBezTo>
                    <a:pt x="279" y="158"/>
                    <a:pt x="158" y="280"/>
                    <a:pt x="0" y="298"/>
                  </a:cubicBezTo>
                  <a:lnTo>
                    <a:pt x="0" y="1906"/>
                  </a:lnTo>
                  <a:cubicBezTo>
                    <a:pt x="1046" y="1885"/>
                    <a:pt x="1892" y="1042"/>
                    <a:pt x="1913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12C47CA-478A-4587-8133-6FD6E3EA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58" y="505648"/>
              <a:ext cx="1537166" cy="1541669"/>
            </a:xfrm>
            <a:custGeom>
              <a:avLst/>
              <a:gdLst>
                <a:gd name="T0" fmla="*/ 1904 w 1904"/>
                <a:gd name="T1" fmla="*/ 1607 h 1910"/>
                <a:gd name="T2" fmla="*/ 1872 w 1904"/>
                <a:gd name="T3" fmla="*/ 0 h 1910"/>
                <a:gd name="T4" fmla="*/ 1774 w 1904"/>
                <a:gd name="T5" fmla="*/ 6 h 1910"/>
                <a:gd name="T6" fmla="*/ 1677 w 1904"/>
                <a:gd name="T7" fmla="*/ 17 h 1910"/>
                <a:gd name="T8" fmla="*/ 1581 w 1904"/>
                <a:gd name="T9" fmla="*/ 33 h 1910"/>
                <a:gd name="T10" fmla="*/ 1487 w 1904"/>
                <a:gd name="T11" fmla="*/ 53 h 1910"/>
                <a:gd name="T12" fmla="*/ 1395 w 1904"/>
                <a:gd name="T13" fmla="*/ 78 h 1910"/>
                <a:gd name="T14" fmla="*/ 1305 w 1904"/>
                <a:gd name="T15" fmla="*/ 107 h 1910"/>
                <a:gd name="T16" fmla="*/ 1216 w 1904"/>
                <a:gd name="T17" fmla="*/ 141 h 1910"/>
                <a:gd name="T18" fmla="*/ 1129 w 1904"/>
                <a:gd name="T19" fmla="*/ 179 h 1910"/>
                <a:gd name="T20" fmla="*/ 1045 w 1904"/>
                <a:gd name="T21" fmla="*/ 220 h 1910"/>
                <a:gd name="T22" fmla="*/ 963 w 1904"/>
                <a:gd name="T23" fmla="*/ 266 h 1910"/>
                <a:gd name="T24" fmla="*/ 882 w 1904"/>
                <a:gd name="T25" fmla="*/ 316 h 1910"/>
                <a:gd name="T26" fmla="*/ 804 w 1904"/>
                <a:gd name="T27" fmla="*/ 370 h 1910"/>
                <a:gd name="T28" fmla="*/ 728 w 1904"/>
                <a:gd name="T29" fmla="*/ 429 h 1910"/>
                <a:gd name="T30" fmla="*/ 649 w 1904"/>
                <a:gd name="T31" fmla="*/ 496 h 1910"/>
                <a:gd name="T32" fmla="*/ 505 w 1904"/>
                <a:gd name="T33" fmla="*/ 638 h 1910"/>
                <a:gd name="T34" fmla="*/ 445 w 1904"/>
                <a:gd name="T35" fmla="*/ 708 h 1910"/>
                <a:gd name="T36" fmla="*/ 388 w 1904"/>
                <a:gd name="T37" fmla="*/ 781 h 1910"/>
                <a:gd name="T38" fmla="*/ 334 w 1904"/>
                <a:gd name="T39" fmla="*/ 856 h 1910"/>
                <a:gd name="T40" fmla="*/ 284 w 1904"/>
                <a:gd name="T41" fmla="*/ 934 h 1910"/>
                <a:gd name="T42" fmla="*/ 237 w 1904"/>
                <a:gd name="T43" fmla="*/ 1015 h 1910"/>
                <a:gd name="T44" fmla="*/ 195 w 1904"/>
                <a:gd name="T45" fmla="*/ 1098 h 1910"/>
                <a:gd name="T46" fmla="*/ 156 w 1904"/>
                <a:gd name="T47" fmla="*/ 1183 h 1910"/>
                <a:gd name="T48" fmla="*/ 121 w 1904"/>
                <a:gd name="T49" fmla="*/ 1270 h 1910"/>
                <a:gd name="T50" fmla="*/ 90 w 1904"/>
                <a:gd name="T51" fmla="*/ 1359 h 1910"/>
                <a:gd name="T52" fmla="*/ 64 w 1904"/>
                <a:gd name="T53" fmla="*/ 1450 h 1910"/>
                <a:gd name="T54" fmla="*/ 42 w 1904"/>
                <a:gd name="T55" fmla="*/ 1544 h 1910"/>
                <a:gd name="T56" fmla="*/ 24 w 1904"/>
                <a:gd name="T57" fmla="*/ 1638 h 1910"/>
                <a:gd name="T58" fmla="*/ 11 w 1904"/>
                <a:gd name="T59" fmla="*/ 1734 h 1910"/>
                <a:gd name="T60" fmla="*/ 3 w 1904"/>
                <a:gd name="T61" fmla="*/ 1832 h 1910"/>
                <a:gd name="T62" fmla="*/ 0 w 1904"/>
                <a:gd name="T63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04" h="1910">
                  <a:moveTo>
                    <a:pt x="1600" y="1910"/>
                  </a:moveTo>
                  <a:cubicBezTo>
                    <a:pt x="1618" y="1751"/>
                    <a:pt x="1745" y="1625"/>
                    <a:pt x="1904" y="1607"/>
                  </a:cubicBezTo>
                  <a:lnTo>
                    <a:pt x="1904" y="0"/>
                  </a:lnTo>
                  <a:cubicBezTo>
                    <a:pt x="1894" y="0"/>
                    <a:pt x="1883" y="0"/>
                    <a:pt x="1872" y="0"/>
                  </a:cubicBezTo>
                  <a:cubicBezTo>
                    <a:pt x="1857" y="1"/>
                    <a:pt x="1842" y="1"/>
                    <a:pt x="1827" y="2"/>
                  </a:cubicBezTo>
                  <a:cubicBezTo>
                    <a:pt x="1809" y="3"/>
                    <a:pt x="1791" y="5"/>
                    <a:pt x="1774" y="6"/>
                  </a:cubicBezTo>
                  <a:cubicBezTo>
                    <a:pt x="1759" y="8"/>
                    <a:pt x="1744" y="9"/>
                    <a:pt x="1730" y="11"/>
                  </a:cubicBezTo>
                  <a:cubicBezTo>
                    <a:pt x="1712" y="13"/>
                    <a:pt x="1694" y="15"/>
                    <a:pt x="1677" y="17"/>
                  </a:cubicBezTo>
                  <a:cubicBezTo>
                    <a:pt x="1663" y="19"/>
                    <a:pt x="1648" y="21"/>
                    <a:pt x="1634" y="24"/>
                  </a:cubicBezTo>
                  <a:cubicBezTo>
                    <a:pt x="1616" y="26"/>
                    <a:pt x="1599" y="30"/>
                    <a:pt x="1581" y="33"/>
                  </a:cubicBezTo>
                  <a:cubicBezTo>
                    <a:pt x="1567" y="36"/>
                    <a:pt x="1554" y="38"/>
                    <a:pt x="1540" y="41"/>
                  </a:cubicBezTo>
                  <a:cubicBezTo>
                    <a:pt x="1522" y="45"/>
                    <a:pt x="1505" y="49"/>
                    <a:pt x="1487" y="53"/>
                  </a:cubicBezTo>
                  <a:cubicBezTo>
                    <a:pt x="1474" y="57"/>
                    <a:pt x="1460" y="60"/>
                    <a:pt x="1447" y="63"/>
                  </a:cubicBezTo>
                  <a:cubicBezTo>
                    <a:pt x="1430" y="68"/>
                    <a:pt x="1412" y="73"/>
                    <a:pt x="1395" y="78"/>
                  </a:cubicBezTo>
                  <a:cubicBezTo>
                    <a:pt x="1382" y="82"/>
                    <a:pt x="1369" y="86"/>
                    <a:pt x="1356" y="90"/>
                  </a:cubicBezTo>
                  <a:cubicBezTo>
                    <a:pt x="1339" y="95"/>
                    <a:pt x="1322" y="101"/>
                    <a:pt x="1305" y="107"/>
                  </a:cubicBezTo>
                  <a:cubicBezTo>
                    <a:pt x="1292" y="112"/>
                    <a:pt x="1280" y="116"/>
                    <a:pt x="1267" y="121"/>
                  </a:cubicBezTo>
                  <a:cubicBezTo>
                    <a:pt x="1250" y="127"/>
                    <a:pt x="1233" y="134"/>
                    <a:pt x="1216" y="141"/>
                  </a:cubicBezTo>
                  <a:cubicBezTo>
                    <a:pt x="1204" y="146"/>
                    <a:pt x="1192" y="150"/>
                    <a:pt x="1180" y="156"/>
                  </a:cubicBezTo>
                  <a:cubicBezTo>
                    <a:pt x="1163" y="163"/>
                    <a:pt x="1146" y="171"/>
                    <a:pt x="1129" y="179"/>
                  </a:cubicBezTo>
                  <a:cubicBezTo>
                    <a:pt x="1118" y="184"/>
                    <a:pt x="1107" y="189"/>
                    <a:pt x="1095" y="194"/>
                  </a:cubicBezTo>
                  <a:cubicBezTo>
                    <a:pt x="1078" y="203"/>
                    <a:pt x="1062" y="212"/>
                    <a:pt x="1045" y="220"/>
                  </a:cubicBezTo>
                  <a:cubicBezTo>
                    <a:pt x="1034" y="226"/>
                    <a:pt x="1023" y="232"/>
                    <a:pt x="1013" y="237"/>
                  </a:cubicBezTo>
                  <a:cubicBezTo>
                    <a:pt x="996" y="247"/>
                    <a:pt x="979" y="256"/>
                    <a:pt x="963" y="266"/>
                  </a:cubicBezTo>
                  <a:cubicBezTo>
                    <a:pt x="953" y="272"/>
                    <a:pt x="942" y="278"/>
                    <a:pt x="932" y="284"/>
                  </a:cubicBezTo>
                  <a:cubicBezTo>
                    <a:pt x="915" y="294"/>
                    <a:pt x="899" y="305"/>
                    <a:pt x="882" y="316"/>
                  </a:cubicBezTo>
                  <a:cubicBezTo>
                    <a:pt x="873" y="322"/>
                    <a:pt x="863" y="328"/>
                    <a:pt x="854" y="334"/>
                  </a:cubicBezTo>
                  <a:cubicBezTo>
                    <a:pt x="837" y="346"/>
                    <a:pt x="821" y="358"/>
                    <a:pt x="804" y="370"/>
                  </a:cubicBezTo>
                  <a:cubicBezTo>
                    <a:pt x="796" y="376"/>
                    <a:pt x="787" y="382"/>
                    <a:pt x="779" y="388"/>
                  </a:cubicBezTo>
                  <a:cubicBezTo>
                    <a:pt x="761" y="401"/>
                    <a:pt x="745" y="415"/>
                    <a:pt x="728" y="429"/>
                  </a:cubicBezTo>
                  <a:cubicBezTo>
                    <a:pt x="721" y="435"/>
                    <a:pt x="713" y="440"/>
                    <a:pt x="706" y="446"/>
                  </a:cubicBezTo>
                  <a:cubicBezTo>
                    <a:pt x="687" y="462"/>
                    <a:pt x="668" y="479"/>
                    <a:pt x="649" y="496"/>
                  </a:cubicBezTo>
                  <a:cubicBezTo>
                    <a:pt x="645" y="499"/>
                    <a:pt x="641" y="503"/>
                    <a:pt x="636" y="507"/>
                  </a:cubicBezTo>
                  <a:cubicBezTo>
                    <a:pt x="591" y="548"/>
                    <a:pt x="547" y="592"/>
                    <a:pt x="505" y="638"/>
                  </a:cubicBezTo>
                  <a:cubicBezTo>
                    <a:pt x="500" y="644"/>
                    <a:pt x="495" y="650"/>
                    <a:pt x="490" y="655"/>
                  </a:cubicBezTo>
                  <a:cubicBezTo>
                    <a:pt x="475" y="673"/>
                    <a:pt x="460" y="690"/>
                    <a:pt x="445" y="708"/>
                  </a:cubicBezTo>
                  <a:cubicBezTo>
                    <a:pt x="438" y="716"/>
                    <a:pt x="431" y="725"/>
                    <a:pt x="425" y="734"/>
                  </a:cubicBezTo>
                  <a:cubicBezTo>
                    <a:pt x="412" y="749"/>
                    <a:pt x="400" y="765"/>
                    <a:pt x="388" y="781"/>
                  </a:cubicBezTo>
                  <a:cubicBezTo>
                    <a:pt x="380" y="791"/>
                    <a:pt x="373" y="801"/>
                    <a:pt x="366" y="811"/>
                  </a:cubicBezTo>
                  <a:cubicBezTo>
                    <a:pt x="355" y="826"/>
                    <a:pt x="344" y="841"/>
                    <a:pt x="334" y="856"/>
                  </a:cubicBezTo>
                  <a:cubicBezTo>
                    <a:pt x="327" y="867"/>
                    <a:pt x="320" y="878"/>
                    <a:pt x="313" y="889"/>
                  </a:cubicBezTo>
                  <a:cubicBezTo>
                    <a:pt x="303" y="904"/>
                    <a:pt x="293" y="919"/>
                    <a:pt x="284" y="934"/>
                  </a:cubicBezTo>
                  <a:cubicBezTo>
                    <a:pt x="277" y="946"/>
                    <a:pt x="270" y="958"/>
                    <a:pt x="263" y="970"/>
                  </a:cubicBezTo>
                  <a:cubicBezTo>
                    <a:pt x="254" y="985"/>
                    <a:pt x="246" y="1000"/>
                    <a:pt x="237" y="1015"/>
                  </a:cubicBezTo>
                  <a:cubicBezTo>
                    <a:pt x="231" y="1027"/>
                    <a:pt x="224" y="1040"/>
                    <a:pt x="218" y="1053"/>
                  </a:cubicBezTo>
                  <a:cubicBezTo>
                    <a:pt x="210" y="1068"/>
                    <a:pt x="202" y="1082"/>
                    <a:pt x="195" y="1098"/>
                  </a:cubicBezTo>
                  <a:cubicBezTo>
                    <a:pt x="188" y="1111"/>
                    <a:pt x="182" y="1124"/>
                    <a:pt x="176" y="1137"/>
                  </a:cubicBezTo>
                  <a:cubicBezTo>
                    <a:pt x="169" y="1152"/>
                    <a:pt x="162" y="1167"/>
                    <a:pt x="156" y="1183"/>
                  </a:cubicBezTo>
                  <a:cubicBezTo>
                    <a:pt x="150" y="1196"/>
                    <a:pt x="145" y="1210"/>
                    <a:pt x="139" y="1223"/>
                  </a:cubicBezTo>
                  <a:cubicBezTo>
                    <a:pt x="133" y="1239"/>
                    <a:pt x="127" y="1254"/>
                    <a:pt x="121" y="1270"/>
                  </a:cubicBezTo>
                  <a:cubicBezTo>
                    <a:pt x="116" y="1284"/>
                    <a:pt x="111" y="1298"/>
                    <a:pt x="106" y="1312"/>
                  </a:cubicBezTo>
                  <a:cubicBezTo>
                    <a:pt x="101" y="1328"/>
                    <a:pt x="95" y="1343"/>
                    <a:pt x="90" y="1359"/>
                  </a:cubicBezTo>
                  <a:cubicBezTo>
                    <a:pt x="86" y="1374"/>
                    <a:pt x="82" y="1388"/>
                    <a:pt x="77" y="1402"/>
                  </a:cubicBezTo>
                  <a:cubicBezTo>
                    <a:pt x="73" y="1418"/>
                    <a:pt x="68" y="1434"/>
                    <a:pt x="64" y="1450"/>
                  </a:cubicBezTo>
                  <a:cubicBezTo>
                    <a:pt x="60" y="1465"/>
                    <a:pt x="56" y="1480"/>
                    <a:pt x="53" y="1494"/>
                  </a:cubicBezTo>
                  <a:cubicBezTo>
                    <a:pt x="49" y="1511"/>
                    <a:pt x="45" y="1527"/>
                    <a:pt x="42" y="1544"/>
                  </a:cubicBezTo>
                  <a:cubicBezTo>
                    <a:pt x="39" y="1558"/>
                    <a:pt x="36" y="1573"/>
                    <a:pt x="33" y="1588"/>
                  </a:cubicBezTo>
                  <a:cubicBezTo>
                    <a:pt x="30" y="1605"/>
                    <a:pt x="27" y="1621"/>
                    <a:pt x="24" y="1638"/>
                  </a:cubicBezTo>
                  <a:cubicBezTo>
                    <a:pt x="22" y="1653"/>
                    <a:pt x="20" y="1668"/>
                    <a:pt x="18" y="1683"/>
                  </a:cubicBezTo>
                  <a:cubicBezTo>
                    <a:pt x="15" y="1700"/>
                    <a:pt x="13" y="1717"/>
                    <a:pt x="11" y="1734"/>
                  </a:cubicBezTo>
                  <a:cubicBezTo>
                    <a:pt x="9" y="1750"/>
                    <a:pt x="8" y="1765"/>
                    <a:pt x="7" y="1780"/>
                  </a:cubicBezTo>
                  <a:cubicBezTo>
                    <a:pt x="5" y="1797"/>
                    <a:pt x="4" y="1815"/>
                    <a:pt x="3" y="1832"/>
                  </a:cubicBezTo>
                  <a:cubicBezTo>
                    <a:pt x="2" y="1847"/>
                    <a:pt x="1" y="1863"/>
                    <a:pt x="1" y="1878"/>
                  </a:cubicBezTo>
                  <a:cubicBezTo>
                    <a:pt x="0" y="1889"/>
                    <a:pt x="0" y="1899"/>
                    <a:pt x="0" y="1910"/>
                  </a:cubicBezTo>
                  <a:lnTo>
                    <a:pt x="1600" y="191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Picture 5" descr="220px-Crossing_the_Quality_Cha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4" y="253999"/>
            <a:ext cx="3004940" cy="4315297"/>
          </a:xfrm>
          <a:prstGeom prst="rect">
            <a:avLst/>
          </a:prstGeom>
        </p:spPr>
      </p:pic>
      <p:pic>
        <p:nvPicPr>
          <p:cNvPr id="8" name="Picture 7" descr="41Q+MsKw4JL._SY445_QL7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5" y="211668"/>
            <a:ext cx="2933836" cy="4410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778" y="4571999"/>
            <a:ext cx="738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100.00 </a:t>
            </a:r>
            <a:r>
              <a:rPr lang="en-US" sz="2400" dirty="0" err="1">
                <a:solidFill>
                  <a:srgbClr val="FFFFFF"/>
                </a:solidFill>
              </a:rPr>
              <a:t>mortes</a:t>
            </a:r>
            <a:r>
              <a:rPr lang="en-US" sz="2400" dirty="0">
                <a:solidFill>
                  <a:srgbClr val="FFFFFF"/>
                </a:solidFill>
              </a:rPr>
              <a:t> ano </a:t>
            </a:r>
            <a:r>
              <a:rPr lang="en-US" sz="2400" dirty="0" err="1">
                <a:solidFill>
                  <a:srgbClr val="FFFFFF"/>
                </a:solidFill>
              </a:rPr>
              <a:t>por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erros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relacionados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assistência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Picture 9" descr="WAPS_h2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282221"/>
            <a:ext cx="3206750" cy="42756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128006"/>
            <a:ext cx="9327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400" dirty="0">
                <a:solidFill>
                  <a:srgbClr val="FFFFFF"/>
                </a:solidFill>
              </a:rPr>
              <a:t>"O maior desafio para avançar em direção a um sistema de saúde mais seguro é mudar a </a:t>
            </a:r>
            <a:r>
              <a:rPr lang="pt-BR" sz="2800" b="1" i="1" dirty="0">
                <a:solidFill>
                  <a:srgbClr val="FFFFFF"/>
                </a:solidFill>
              </a:rPr>
              <a:t>cultura </a:t>
            </a:r>
            <a:r>
              <a:rPr lang="pt-BR" sz="2400" dirty="0">
                <a:solidFill>
                  <a:srgbClr val="FFFFFF"/>
                </a:solidFill>
              </a:rPr>
              <a:t>de culpar os indivíduos por erros, para um em que os erros são tratados não como falhas pessoais, mas como oportunidades para melhorar o sistema e evitar danos".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1598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Mangal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Mizuho Ricardo Utino</dc:creator>
  <cp:lastModifiedBy>Toledo, Claudia D. (ELS-RIO)</cp:lastModifiedBy>
  <cp:revision>227</cp:revision>
  <dcterms:created xsi:type="dcterms:W3CDTF">2018-03-06T08:23:05Z</dcterms:created>
  <dcterms:modified xsi:type="dcterms:W3CDTF">2019-08-09T21:52:27Z</dcterms:modified>
</cp:coreProperties>
</file>